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rimo Bold" charset="1" panose="020B0704020202020204"/>
      <p:regular r:id="rId20"/>
    </p:embeddedFont>
    <p:embeddedFont>
      <p:font typeface="Arimo" charset="1" panose="020B06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934136" y="3468462"/>
            <a:ext cx="1241972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b="true" sz="4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Fortalecimento da Participação Popular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55929" y="5370065"/>
            <a:ext cx="13959840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Secretária-Executiva da Secretaria-Geral da Presidência da República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33161" y="429148"/>
            <a:ext cx="4835217" cy="1054190"/>
          </a:xfrm>
          <a:custGeom>
            <a:avLst/>
            <a:gdLst/>
            <a:ahLst/>
            <a:cxnLst/>
            <a:rect r="r" b="b" t="t" l="l"/>
            <a:pathLst>
              <a:path h="1054190" w="4835217">
                <a:moveTo>
                  <a:pt x="0" y="0"/>
                </a:moveTo>
                <a:lnTo>
                  <a:pt x="4835217" y="0"/>
                </a:lnTo>
                <a:lnTo>
                  <a:pt x="4835217" y="1054190"/>
                </a:lnTo>
                <a:lnTo>
                  <a:pt x="0" y="1054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605674" y="8873342"/>
            <a:ext cx="9076651" cy="1191310"/>
          </a:xfrm>
          <a:custGeom>
            <a:avLst/>
            <a:gdLst/>
            <a:ahLst/>
            <a:cxnLst/>
            <a:rect r="r" b="b" t="t" l="l"/>
            <a:pathLst>
              <a:path h="1191310" w="9076651">
                <a:moveTo>
                  <a:pt x="0" y="0"/>
                </a:moveTo>
                <a:lnTo>
                  <a:pt x="9076652" y="0"/>
                </a:lnTo>
                <a:lnTo>
                  <a:pt x="9076652" y="1191310"/>
                </a:lnTo>
                <a:lnTo>
                  <a:pt x="0" y="1191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89924" y="5103365"/>
            <a:ext cx="3308152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KELLI MAFORT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61686" y="1684114"/>
            <a:ext cx="14164627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III. Gestão de Parcerias: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275434" y="2990573"/>
            <a:ext cx="9651221" cy="6758038"/>
            <a:chOff x="0" y="0"/>
            <a:chExt cx="13555867" cy="94921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549926" cy="9492615"/>
            </a:xfrm>
            <a:custGeom>
              <a:avLst/>
              <a:gdLst/>
              <a:ahLst/>
              <a:cxnLst/>
              <a:rect r="r" b="b" t="t" l="l"/>
              <a:pathLst>
                <a:path h="9492615" w="13549926">
                  <a:moveTo>
                    <a:pt x="0" y="1599057"/>
                  </a:moveTo>
                  <a:cubicBezTo>
                    <a:pt x="0" y="715899"/>
                    <a:pt x="856765" y="0"/>
                    <a:pt x="1913782" y="0"/>
                  </a:cubicBezTo>
                  <a:lnTo>
                    <a:pt x="11636146" y="0"/>
                  </a:lnTo>
                  <a:lnTo>
                    <a:pt x="11636146" y="25400"/>
                  </a:lnTo>
                  <a:lnTo>
                    <a:pt x="11636146" y="0"/>
                  </a:lnTo>
                  <a:cubicBezTo>
                    <a:pt x="12693010" y="0"/>
                    <a:pt x="13549926" y="715899"/>
                    <a:pt x="13549926" y="1599057"/>
                  </a:cubicBezTo>
                  <a:lnTo>
                    <a:pt x="13519539" y="1599057"/>
                  </a:lnTo>
                  <a:lnTo>
                    <a:pt x="13549926" y="1599057"/>
                  </a:lnTo>
                  <a:lnTo>
                    <a:pt x="13549926" y="7893558"/>
                  </a:lnTo>
                  <a:lnTo>
                    <a:pt x="13519539" y="7893558"/>
                  </a:lnTo>
                  <a:lnTo>
                    <a:pt x="13549926" y="7893558"/>
                  </a:lnTo>
                  <a:cubicBezTo>
                    <a:pt x="13549926" y="8776715"/>
                    <a:pt x="12693162" y="9492615"/>
                    <a:pt x="11636146" y="9492615"/>
                  </a:cubicBezTo>
                  <a:lnTo>
                    <a:pt x="11636146" y="9467215"/>
                  </a:lnTo>
                  <a:lnTo>
                    <a:pt x="11636146" y="9492615"/>
                  </a:lnTo>
                  <a:lnTo>
                    <a:pt x="1913782" y="9492615"/>
                  </a:lnTo>
                  <a:lnTo>
                    <a:pt x="1913782" y="9467215"/>
                  </a:lnTo>
                  <a:lnTo>
                    <a:pt x="1913782" y="9492615"/>
                  </a:lnTo>
                  <a:cubicBezTo>
                    <a:pt x="856765" y="9492615"/>
                    <a:pt x="0" y="8776716"/>
                    <a:pt x="0" y="7893558"/>
                  </a:cubicBezTo>
                  <a:lnTo>
                    <a:pt x="0" y="1599057"/>
                  </a:lnTo>
                  <a:lnTo>
                    <a:pt x="30387" y="1599057"/>
                  </a:lnTo>
                  <a:lnTo>
                    <a:pt x="0" y="1599057"/>
                  </a:lnTo>
                  <a:moveTo>
                    <a:pt x="60774" y="1599057"/>
                  </a:moveTo>
                  <a:lnTo>
                    <a:pt x="60774" y="7893558"/>
                  </a:lnTo>
                  <a:lnTo>
                    <a:pt x="30387" y="7893558"/>
                  </a:lnTo>
                  <a:lnTo>
                    <a:pt x="60774" y="7893558"/>
                  </a:lnTo>
                  <a:cubicBezTo>
                    <a:pt x="60774" y="8748649"/>
                    <a:pt x="890343" y="9441815"/>
                    <a:pt x="1913782" y="9441815"/>
                  </a:cubicBezTo>
                  <a:lnTo>
                    <a:pt x="11636146" y="9441815"/>
                  </a:lnTo>
                  <a:cubicBezTo>
                    <a:pt x="12659584" y="9441815"/>
                    <a:pt x="13489152" y="8748649"/>
                    <a:pt x="13489152" y="7893558"/>
                  </a:cubicBezTo>
                  <a:lnTo>
                    <a:pt x="13489152" y="1599057"/>
                  </a:lnTo>
                  <a:cubicBezTo>
                    <a:pt x="13489000" y="743966"/>
                    <a:pt x="12659432" y="50800"/>
                    <a:pt x="11635992" y="50800"/>
                  </a:cubicBezTo>
                  <a:lnTo>
                    <a:pt x="1913782" y="50800"/>
                  </a:lnTo>
                  <a:lnTo>
                    <a:pt x="1913782" y="25400"/>
                  </a:lnTo>
                  <a:lnTo>
                    <a:pt x="1913782" y="50800"/>
                  </a:lnTo>
                  <a:cubicBezTo>
                    <a:pt x="890343" y="50800"/>
                    <a:pt x="60774" y="743966"/>
                    <a:pt x="60774" y="1599057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748689" y="3688304"/>
            <a:ext cx="8704713" cy="53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Programa de Formação em Gestão de Parcerias: capacitação de gestores públicos, de organizações da sociedade civil e de multiplicadores de organizações da sociedade civil;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Foram assinadas 4.915 parcerias entre 2023 e 2025, envolvendo cerca de 3,5 bilhões.  Ex: agentes populares de saúde, creches, comitês de cultura, cozinhas solidárias e quintais produtivos, dentre outras.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Lançamento do Manual do Marco Regulatório das Organizações da Sociedade Civil (MROSC)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2485623" y="5942001"/>
            <a:ext cx="3740691" cy="3740691"/>
            <a:chOff x="0" y="0"/>
            <a:chExt cx="4987588" cy="49875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987544" cy="4987544"/>
            </a:xfrm>
            <a:custGeom>
              <a:avLst/>
              <a:gdLst/>
              <a:ahLst/>
              <a:cxnLst/>
              <a:rect r="r" b="b" t="t" l="l"/>
              <a:pathLst>
                <a:path h="4987544" w="4987544">
                  <a:moveTo>
                    <a:pt x="0" y="0"/>
                  </a:moveTo>
                  <a:lnTo>
                    <a:pt x="4987544" y="0"/>
                  </a:lnTo>
                  <a:lnTo>
                    <a:pt x="4987544" y="4987544"/>
                  </a:lnTo>
                  <a:lnTo>
                    <a:pt x="0" y="498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644688" y="3229823"/>
            <a:ext cx="5422560" cy="2308824"/>
            <a:chOff x="0" y="0"/>
            <a:chExt cx="7230080" cy="30784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230110" cy="3078480"/>
            </a:xfrm>
            <a:custGeom>
              <a:avLst/>
              <a:gdLst/>
              <a:ahLst/>
              <a:cxnLst/>
              <a:rect r="r" b="b" t="t" l="l"/>
              <a:pathLst>
                <a:path h="3078480" w="7230110">
                  <a:moveTo>
                    <a:pt x="0" y="0"/>
                  </a:moveTo>
                  <a:lnTo>
                    <a:pt x="7230110" y="0"/>
                  </a:lnTo>
                  <a:lnTo>
                    <a:pt x="7230110" y="3078480"/>
                  </a:lnTo>
                  <a:lnTo>
                    <a:pt x="0" y="3078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8" t="0" r="-57" b="1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15480" y="1908044"/>
            <a:ext cx="14857039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IV. Consolidação das Políticas para a Juventude: 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00406" y="2917277"/>
            <a:ext cx="8169271" cy="6843490"/>
            <a:chOff x="0" y="0"/>
            <a:chExt cx="11331080" cy="94921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26114" cy="9492615"/>
            </a:xfrm>
            <a:custGeom>
              <a:avLst/>
              <a:gdLst/>
              <a:ahLst/>
              <a:cxnLst/>
              <a:rect r="r" b="b" t="t" l="l"/>
              <a:pathLst>
                <a:path h="9492615" w="11326114">
                  <a:moveTo>
                    <a:pt x="0" y="1599057"/>
                  </a:moveTo>
                  <a:cubicBezTo>
                    <a:pt x="0" y="715899"/>
                    <a:pt x="716153" y="0"/>
                    <a:pt x="1599692" y="0"/>
                  </a:cubicBezTo>
                  <a:lnTo>
                    <a:pt x="9726423" y="0"/>
                  </a:lnTo>
                  <a:lnTo>
                    <a:pt x="9726423" y="25400"/>
                  </a:lnTo>
                  <a:lnTo>
                    <a:pt x="9726423" y="0"/>
                  </a:lnTo>
                  <a:cubicBezTo>
                    <a:pt x="10609835" y="0"/>
                    <a:pt x="11326114" y="715899"/>
                    <a:pt x="11326114" y="1599057"/>
                  </a:cubicBezTo>
                  <a:lnTo>
                    <a:pt x="11300714" y="1599057"/>
                  </a:lnTo>
                  <a:lnTo>
                    <a:pt x="11326114" y="1599057"/>
                  </a:lnTo>
                  <a:lnTo>
                    <a:pt x="11326114" y="7893558"/>
                  </a:lnTo>
                  <a:lnTo>
                    <a:pt x="11300714" y="7893558"/>
                  </a:lnTo>
                  <a:lnTo>
                    <a:pt x="11326114" y="7893558"/>
                  </a:lnTo>
                  <a:cubicBezTo>
                    <a:pt x="11326114" y="8776715"/>
                    <a:pt x="10609962" y="9492615"/>
                    <a:pt x="9726423" y="9492615"/>
                  </a:cubicBezTo>
                  <a:lnTo>
                    <a:pt x="9726423" y="9467215"/>
                  </a:lnTo>
                  <a:lnTo>
                    <a:pt x="9726423" y="9492615"/>
                  </a:lnTo>
                  <a:lnTo>
                    <a:pt x="1599692" y="9492615"/>
                  </a:lnTo>
                  <a:lnTo>
                    <a:pt x="1599692" y="9467215"/>
                  </a:lnTo>
                  <a:lnTo>
                    <a:pt x="1599692" y="9492615"/>
                  </a:lnTo>
                  <a:cubicBezTo>
                    <a:pt x="716153" y="9492615"/>
                    <a:pt x="0" y="8776716"/>
                    <a:pt x="0" y="7893558"/>
                  </a:cubicBezTo>
                  <a:lnTo>
                    <a:pt x="0" y="1599057"/>
                  </a:lnTo>
                  <a:lnTo>
                    <a:pt x="25400" y="1599057"/>
                  </a:lnTo>
                  <a:lnTo>
                    <a:pt x="0" y="1599057"/>
                  </a:lnTo>
                  <a:moveTo>
                    <a:pt x="50800" y="1599057"/>
                  </a:moveTo>
                  <a:lnTo>
                    <a:pt x="50800" y="7893558"/>
                  </a:lnTo>
                  <a:lnTo>
                    <a:pt x="25400" y="7893558"/>
                  </a:lnTo>
                  <a:lnTo>
                    <a:pt x="50800" y="7893558"/>
                  </a:lnTo>
                  <a:cubicBezTo>
                    <a:pt x="50800" y="8748649"/>
                    <a:pt x="744220" y="9441815"/>
                    <a:pt x="1599692" y="9441815"/>
                  </a:cubicBezTo>
                  <a:lnTo>
                    <a:pt x="9726423" y="9441815"/>
                  </a:lnTo>
                  <a:cubicBezTo>
                    <a:pt x="10581894" y="9441815"/>
                    <a:pt x="11275314" y="8748649"/>
                    <a:pt x="11275314" y="7893558"/>
                  </a:cubicBezTo>
                  <a:lnTo>
                    <a:pt x="11275314" y="1599057"/>
                  </a:lnTo>
                  <a:cubicBezTo>
                    <a:pt x="11275187" y="743966"/>
                    <a:pt x="10581767" y="50800"/>
                    <a:pt x="9726295" y="50800"/>
                  </a:cubicBezTo>
                  <a:lnTo>
                    <a:pt x="1599692" y="50800"/>
                  </a:lnTo>
                  <a:lnTo>
                    <a:pt x="1599692" y="25400"/>
                  </a:lnTo>
                  <a:lnTo>
                    <a:pt x="1599692" y="50800"/>
                  </a:lnTo>
                  <a:cubicBezTo>
                    <a:pt x="744220" y="50800"/>
                    <a:pt x="50800" y="743966"/>
                    <a:pt x="50800" y="1599057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237531" y="3685705"/>
            <a:ext cx="7832147" cy="493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Ampliação do Sistema Nacional de Juventude (SINAJUVE);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Expansão do Programa Estação Juventude;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Melhorias e ampliação do ID JOVEM;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Caravanas de 20 Anos da Política Nacional de Juventude;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Elaboração do Plano Nacional de Juventude de forma participativa.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501752" y="3441514"/>
            <a:ext cx="5788494" cy="2616388"/>
            <a:chOff x="0" y="0"/>
            <a:chExt cx="5394718" cy="2438402"/>
          </a:xfrm>
        </p:grpSpPr>
        <p:sp>
          <p:nvSpPr>
            <p:cNvPr name="Freeform 15" id="15" descr="O que é ID Jovem? - Portal PIIT"/>
            <p:cNvSpPr/>
            <p:nvPr/>
          </p:nvSpPr>
          <p:spPr>
            <a:xfrm flipH="false" flipV="false" rot="0">
              <a:off x="0" y="0"/>
              <a:ext cx="5394706" cy="2438400"/>
            </a:xfrm>
            <a:custGeom>
              <a:avLst/>
              <a:gdLst/>
              <a:ahLst/>
              <a:cxnLst/>
              <a:rect r="r" b="b" t="t" l="l"/>
              <a:pathLst>
                <a:path h="2438400" w="5394706">
                  <a:moveTo>
                    <a:pt x="0" y="0"/>
                  </a:moveTo>
                  <a:lnTo>
                    <a:pt x="5394706" y="0"/>
                  </a:lnTo>
                  <a:lnTo>
                    <a:pt x="5394706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58936" r="0" b="-62303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0501752" y="6778695"/>
            <a:ext cx="5788494" cy="2062921"/>
            <a:chOff x="0" y="0"/>
            <a:chExt cx="5618386" cy="2002298"/>
          </a:xfrm>
        </p:grpSpPr>
        <p:sp>
          <p:nvSpPr>
            <p:cNvPr name="Freeform 17" id="17" descr="Estação Juventude - Vitória da Conquista | Vitória da Conquista BA"/>
            <p:cNvSpPr/>
            <p:nvPr/>
          </p:nvSpPr>
          <p:spPr>
            <a:xfrm flipH="false" flipV="false" rot="0">
              <a:off x="0" y="0"/>
              <a:ext cx="5618353" cy="2002282"/>
            </a:xfrm>
            <a:custGeom>
              <a:avLst/>
              <a:gdLst/>
              <a:ahLst/>
              <a:cxnLst/>
              <a:rect r="r" b="b" t="t" l="l"/>
              <a:pathLst>
                <a:path h="2002282" w="5618353">
                  <a:moveTo>
                    <a:pt x="0" y="0"/>
                  </a:moveTo>
                  <a:lnTo>
                    <a:pt x="5618353" y="0"/>
                  </a:lnTo>
                  <a:lnTo>
                    <a:pt x="5618353" y="2002282"/>
                  </a:lnTo>
                  <a:lnTo>
                    <a:pt x="0" y="2002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28159"/>
            <a:ext cx="16789042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V. Implementação da Participação Social 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no Acordo do Rio Doce: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23861" y="3364463"/>
            <a:ext cx="8320139" cy="6541245"/>
            <a:chOff x="0" y="0"/>
            <a:chExt cx="11331080" cy="89084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26114" cy="8908872"/>
            </a:xfrm>
            <a:custGeom>
              <a:avLst/>
              <a:gdLst/>
              <a:ahLst/>
              <a:cxnLst/>
              <a:rect r="r" b="b" t="t" l="l"/>
              <a:pathLst>
                <a:path h="8908872" w="11326114">
                  <a:moveTo>
                    <a:pt x="0" y="1500719"/>
                  </a:moveTo>
                  <a:cubicBezTo>
                    <a:pt x="0" y="671873"/>
                    <a:pt x="716153" y="0"/>
                    <a:pt x="1599692" y="0"/>
                  </a:cubicBezTo>
                  <a:lnTo>
                    <a:pt x="9726423" y="0"/>
                  </a:lnTo>
                  <a:lnTo>
                    <a:pt x="9726423" y="23838"/>
                  </a:lnTo>
                  <a:lnTo>
                    <a:pt x="9726423" y="0"/>
                  </a:lnTo>
                  <a:cubicBezTo>
                    <a:pt x="10609835" y="0"/>
                    <a:pt x="11326114" y="671873"/>
                    <a:pt x="11326114" y="1500719"/>
                  </a:cubicBezTo>
                  <a:lnTo>
                    <a:pt x="11300714" y="1500719"/>
                  </a:lnTo>
                  <a:lnTo>
                    <a:pt x="11326114" y="1500719"/>
                  </a:lnTo>
                  <a:lnTo>
                    <a:pt x="11326114" y="7408125"/>
                  </a:lnTo>
                  <a:lnTo>
                    <a:pt x="11300714" y="7408125"/>
                  </a:lnTo>
                  <a:lnTo>
                    <a:pt x="11326114" y="7408125"/>
                  </a:lnTo>
                  <a:cubicBezTo>
                    <a:pt x="11326114" y="8236971"/>
                    <a:pt x="10609962" y="8908872"/>
                    <a:pt x="9726423" y="8908872"/>
                  </a:cubicBezTo>
                  <a:lnTo>
                    <a:pt x="9726423" y="8885007"/>
                  </a:lnTo>
                  <a:lnTo>
                    <a:pt x="9726423" y="8908872"/>
                  </a:lnTo>
                  <a:lnTo>
                    <a:pt x="1599692" y="8908872"/>
                  </a:lnTo>
                  <a:lnTo>
                    <a:pt x="1599692" y="8885007"/>
                  </a:lnTo>
                  <a:lnTo>
                    <a:pt x="1599692" y="8908872"/>
                  </a:lnTo>
                  <a:cubicBezTo>
                    <a:pt x="716153" y="8908872"/>
                    <a:pt x="0" y="8236972"/>
                    <a:pt x="0" y="7408125"/>
                  </a:cubicBezTo>
                  <a:lnTo>
                    <a:pt x="0" y="1500719"/>
                  </a:lnTo>
                  <a:lnTo>
                    <a:pt x="25400" y="1500719"/>
                  </a:lnTo>
                  <a:lnTo>
                    <a:pt x="0" y="1500719"/>
                  </a:lnTo>
                  <a:moveTo>
                    <a:pt x="50800" y="1500719"/>
                  </a:moveTo>
                  <a:lnTo>
                    <a:pt x="50800" y="7408125"/>
                  </a:lnTo>
                  <a:lnTo>
                    <a:pt x="25400" y="7408125"/>
                  </a:lnTo>
                  <a:lnTo>
                    <a:pt x="50800" y="7408125"/>
                  </a:lnTo>
                  <a:cubicBezTo>
                    <a:pt x="50800" y="8210631"/>
                    <a:pt x="744220" y="8861168"/>
                    <a:pt x="1599692" y="8861168"/>
                  </a:cubicBezTo>
                  <a:lnTo>
                    <a:pt x="9726423" y="8861168"/>
                  </a:lnTo>
                  <a:cubicBezTo>
                    <a:pt x="10581894" y="8861168"/>
                    <a:pt x="11275314" y="8210631"/>
                    <a:pt x="11275314" y="7408125"/>
                  </a:cubicBezTo>
                  <a:lnTo>
                    <a:pt x="11275314" y="1500719"/>
                  </a:lnTo>
                  <a:cubicBezTo>
                    <a:pt x="11275187" y="698214"/>
                    <a:pt x="10581767" y="47676"/>
                    <a:pt x="9726295" y="47676"/>
                  </a:cubicBezTo>
                  <a:lnTo>
                    <a:pt x="1599692" y="47676"/>
                  </a:lnTo>
                  <a:lnTo>
                    <a:pt x="1599692" y="23838"/>
                  </a:lnTo>
                  <a:lnTo>
                    <a:pt x="1599692" y="47676"/>
                  </a:lnTo>
                  <a:cubicBezTo>
                    <a:pt x="744220" y="47676"/>
                    <a:pt x="50800" y="698214"/>
                    <a:pt x="50800" y="1500719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56943" y="3895806"/>
            <a:ext cx="7832147" cy="53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Estruturação do Conselho Federal de Participação Social e instituição do Fundo de Participação Social assegurando a participação social no âmbito do Acordo do Rio Doce;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Instância inédita criada no novo Acordo do Rio Doce para garantir o protagonismo das pessoas atingidas na tomada de decisões;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Fundo de Participação Social destinará recursos (5 bilhões) para projetos comunitários de geração de renda e recuperação econômica para as comunidades atingidas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159437" y="4105813"/>
            <a:ext cx="7559052" cy="4527557"/>
            <a:chOff x="0" y="0"/>
            <a:chExt cx="9159902" cy="5486400"/>
          </a:xfrm>
        </p:grpSpPr>
        <p:sp>
          <p:nvSpPr>
            <p:cNvPr name="Freeform 15" id="15" descr="COVER.jpg"/>
            <p:cNvSpPr/>
            <p:nvPr/>
          </p:nvSpPr>
          <p:spPr>
            <a:xfrm flipH="false" flipV="false" rot="0">
              <a:off x="0" y="0"/>
              <a:ext cx="9159875" cy="5486400"/>
            </a:xfrm>
            <a:custGeom>
              <a:avLst/>
              <a:gdLst/>
              <a:ahLst/>
              <a:cxnLst/>
              <a:rect r="r" b="b" t="t" l="l"/>
              <a:pathLst>
                <a:path h="5486400" w="9159875">
                  <a:moveTo>
                    <a:pt x="0" y="0"/>
                  </a:moveTo>
                  <a:lnTo>
                    <a:pt x="9159875" y="0"/>
                  </a:lnTo>
                  <a:lnTo>
                    <a:pt x="915987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9618" y="1679444"/>
            <a:ext cx="16108765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VI. Promoção da participação social na COP 30: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08491" y="3606052"/>
            <a:ext cx="8498310" cy="6124099"/>
            <a:chOff x="0" y="0"/>
            <a:chExt cx="11331080" cy="816546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26114" cy="8165907"/>
            </a:xfrm>
            <a:custGeom>
              <a:avLst/>
              <a:gdLst/>
              <a:ahLst/>
              <a:cxnLst/>
              <a:rect r="r" b="b" t="t" l="l"/>
              <a:pathLst>
                <a:path h="8165907" w="11326114">
                  <a:moveTo>
                    <a:pt x="0" y="1375559"/>
                  </a:moveTo>
                  <a:cubicBezTo>
                    <a:pt x="0" y="615839"/>
                    <a:pt x="716153" y="0"/>
                    <a:pt x="1599692" y="0"/>
                  </a:cubicBezTo>
                  <a:lnTo>
                    <a:pt x="9726423" y="0"/>
                  </a:lnTo>
                  <a:lnTo>
                    <a:pt x="9726423" y="21850"/>
                  </a:lnTo>
                  <a:lnTo>
                    <a:pt x="9726423" y="0"/>
                  </a:lnTo>
                  <a:cubicBezTo>
                    <a:pt x="10609835" y="0"/>
                    <a:pt x="11326114" y="615839"/>
                    <a:pt x="11326114" y="1375559"/>
                  </a:cubicBezTo>
                  <a:lnTo>
                    <a:pt x="11300714" y="1375559"/>
                  </a:lnTo>
                  <a:lnTo>
                    <a:pt x="11326114" y="1375559"/>
                  </a:lnTo>
                  <a:lnTo>
                    <a:pt x="11326114" y="6790286"/>
                  </a:lnTo>
                  <a:lnTo>
                    <a:pt x="11300714" y="6790286"/>
                  </a:lnTo>
                  <a:lnTo>
                    <a:pt x="11326114" y="6790286"/>
                  </a:lnTo>
                  <a:cubicBezTo>
                    <a:pt x="11326114" y="7550006"/>
                    <a:pt x="10609962" y="8165907"/>
                    <a:pt x="9726423" y="8165907"/>
                  </a:cubicBezTo>
                  <a:lnTo>
                    <a:pt x="9726423" y="8143996"/>
                  </a:lnTo>
                  <a:lnTo>
                    <a:pt x="9726423" y="8165907"/>
                  </a:lnTo>
                  <a:lnTo>
                    <a:pt x="1599692" y="8165907"/>
                  </a:lnTo>
                  <a:lnTo>
                    <a:pt x="1599692" y="8143996"/>
                  </a:lnTo>
                  <a:lnTo>
                    <a:pt x="1599692" y="8165907"/>
                  </a:lnTo>
                  <a:cubicBezTo>
                    <a:pt x="716153" y="8165907"/>
                    <a:pt x="0" y="7550007"/>
                    <a:pt x="0" y="6790286"/>
                  </a:cubicBezTo>
                  <a:lnTo>
                    <a:pt x="0" y="1375559"/>
                  </a:lnTo>
                  <a:lnTo>
                    <a:pt x="25400" y="1375559"/>
                  </a:lnTo>
                  <a:lnTo>
                    <a:pt x="0" y="1375559"/>
                  </a:lnTo>
                  <a:moveTo>
                    <a:pt x="50800" y="1375559"/>
                  </a:moveTo>
                  <a:lnTo>
                    <a:pt x="50800" y="6790286"/>
                  </a:lnTo>
                  <a:lnTo>
                    <a:pt x="25400" y="6790286"/>
                  </a:lnTo>
                  <a:lnTo>
                    <a:pt x="50800" y="6790286"/>
                  </a:lnTo>
                  <a:cubicBezTo>
                    <a:pt x="50800" y="7525862"/>
                    <a:pt x="744220" y="8122145"/>
                    <a:pt x="1599692" y="8122145"/>
                  </a:cubicBezTo>
                  <a:lnTo>
                    <a:pt x="9726423" y="8122145"/>
                  </a:lnTo>
                  <a:cubicBezTo>
                    <a:pt x="10581894" y="8122145"/>
                    <a:pt x="11275314" y="7525862"/>
                    <a:pt x="11275314" y="6790286"/>
                  </a:cubicBezTo>
                  <a:lnTo>
                    <a:pt x="11275314" y="1375559"/>
                  </a:lnTo>
                  <a:cubicBezTo>
                    <a:pt x="11275187" y="639983"/>
                    <a:pt x="10581767" y="43700"/>
                    <a:pt x="9726295" y="43700"/>
                  </a:cubicBezTo>
                  <a:lnTo>
                    <a:pt x="1599692" y="43700"/>
                  </a:lnTo>
                  <a:lnTo>
                    <a:pt x="1599692" y="21850"/>
                  </a:lnTo>
                  <a:lnTo>
                    <a:pt x="1599692" y="43700"/>
                  </a:lnTo>
                  <a:cubicBezTo>
                    <a:pt x="744220" y="43700"/>
                    <a:pt x="50800" y="639983"/>
                    <a:pt x="50800" y="1375559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63241" y="4134936"/>
            <a:ext cx="7988812" cy="493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Interlocução permanente com os movimentos e organizações;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Realização de encontros com a sociedade civil e colegiados como Fóruns Territoriais de Participação Social da Amazônia (Vozes da Amazônia), Fórum Interconselhos e reunião do CNODS;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Articulação dos representantes da sociedade civil na Zona Verde e sua conexão com a Zona Azul.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1514833" y="3187748"/>
            <a:ext cx="5003955" cy="3333885"/>
            <a:chOff x="0" y="0"/>
            <a:chExt cx="6671940" cy="4445180"/>
          </a:xfrm>
        </p:grpSpPr>
        <p:sp>
          <p:nvSpPr>
            <p:cNvPr name="Freeform 15" id="15" descr="Iniciativas do setor segurador durante a COP30 são apresentadas a  jornalistas do Pará - CQCS"/>
            <p:cNvSpPr/>
            <p:nvPr/>
          </p:nvSpPr>
          <p:spPr>
            <a:xfrm flipH="false" flipV="false" rot="0">
              <a:off x="0" y="0"/>
              <a:ext cx="6671945" cy="4445127"/>
            </a:xfrm>
            <a:custGeom>
              <a:avLst/>
              <a:gdLst/>
              <a:ahLst/>
              <a:cxnLst/>
              <a:rect r="r" b="b" t="t" l="l"/>
              <a:pathLst>
                <a:path h="4445127" w="6671945">
                  <a:moveTo>
                    <a:pt x="0" y="0"/>
                  </a:moveTo>
                  <a:lnTo>
                    <a:pt x="6671945" y="0"/>
                  </a:lnTo>
                  <a:lnTo>
                    <a:pt x="6671945" y="4445127"/>
                  </a:lnTo>
                  <a:lnTo>
                    <a:pt x="0" y="4445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514833" y="7228173"/>
            <a:ext cx="5003955" cy="2501977"/>
            <a:chOff x="0" y="0"/>
            <a:chExt cx="6534056" cy="3267028"/>
          </a:xfrm>
        </p:grpSpPr>
        <p:sp>
          <p:nvSpPr>
            <p:cNvPr name="Freeform 17" id="17" descr="Edital de Seleção nº 01, de 21 de setembro de 2023 para seleção de  organizações da sociedade civil, redes e movimentos sociais —  Secretaria-Geral"/>
            <p:cNvSpPr/>
            <p:nvPr/>
          </p:nvSpPr>
          <p:spPr>
            <a:xfrm flipH="false" flipV="false" rot="0">
              <a:off x="0" y="0"/>
              <a:ext cx="6534023" cy="3267075"/>
            </a:xfrm>
            <a:custGeom>
              <a:avLst/>
              <a:gdLst/>
              <a:ahLst/>
              <a:cxnLst/>
              <a:rect r="r" b="b" t="t" l="l"/>
              <a:pathLst>
                <a:path h="3267075" w="6534023">
                  <a:moveTo>
                    <a:pt x="0" y="0"/>
                  </a:moveTo>
                  <a:lnTo>
                    <a:pt x="6534023" y="0"/>
                  </a:lnTo>
                  <a:lnTo>
                    <a:pt x="6534023" y="3267075"/>
                  </a:lnTo>
                  <a:lnTo>
                    <a:pt x="0" y="3267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7" b="1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61601" y="2918388"/>
            <a:ext cx="13959840" cy="589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fortalecimento da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 popular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na luta por direitos é essencial para a construção de uma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sociedade mais justa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 democrática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Quando a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população se organiza 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atua de forma coletiva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amplia sua capacidade de influenciar políticas públicas e garantir que suas demandas sejam ouvidas. 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Esse engajamento é um caminho fundamental para a </a:t>
            </a: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conquista e a defesa de direitos sociais, econômicos e políticos, promovendo inclusão e justiça social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1600200" y="1593532"/>
            <a:ext cx="2148840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b="true" sz="4500" spc="-12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Fortalecimento da Participação Social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8078811" y="965174"/>
            <a:ext cx="2423779" cy="19010030"/>
          </a:xfrm>
          <a:custGeom>
            <a:avLst/>
            <a:gdLst/>
            <a:ahLst/>
            <a:cxnLst/>
            <a:rect r="r" b="b" t="t" l="l"/>
            <a:pathLst>
              <a:path h="19010030" w="2423779">
                <a:moveTo>
                  <a:pt x="0" y="0"/>
                </a:moveTo>
                <a:lnTo>
                  <a:pt x="2423779" y="0"/>
                </a:lnTo>
                <a:lnTo>
                  <a:pt x="2423779" y="19010030"/>
                </a:lnTo>
                <a:lnTo>
                  <a:pt x="0" y="19010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39505" y="1092030"/>
            <a:ext cx="7967083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Constituição Federal de 1988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927266" y="4186166"/>
            <a:ext cx="6938349" cy="5422846"/>
            <a:chOff x="0" y="0"/>
            <a:chExt cx="9251132" cy="72304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52331" cy="7214870"/>
            </a:xfrm>
            <a:custGeom>
              <a:avLst/>
              <a:gdLst/>
              <a:ahLst/>
              <a:cxnLst/>
              <a:rect r="r" b="b" t="t" l="l"/>
              <a:pathLst>
                <a:path h="7214870" w="9252331">
                  <a:moveTo>
                    <a:pt x="0" y="1219454"/>
                  </a:moveTo>
                  <a:cubicBezTo>
                    <a:pt x="0" y="545846"/>
                    <a:pt x="548132" y="0"/>
                    <a:pt x="1224026" y="0"/>
                  </a:cubicBezTo>
                  <a:lnTo>
                    <a:pt x="8028305" y="0"/>
                  </a:lnTo>
                  <a:lnTo>
                    <a:pt x="8028305" y="25400"/>
                  </a:lnTo>
                  <a:lnTo>
                    <a:pt x="8028305" y="0"/>
                  </a:lnTo>
                  <a:cubicBezTo>
                    <a:pt x="8704200" y="0"/>
                    <a:pt x="9252331" y="545846"/>
                    <a:pt x="9252331" y="1219454"/>
                  </a:cubicBezTo>
                  <a:lnTo>
                    <a:pt x="9226931" y="1219454"/>
                  </a:lnTo>
                  <a:lnTo>
                    <a:pt x="9252331" y="1219454"/>
                  </a:lnTo>
                  <a:lnTo>
                    <a:pt x="9252331" y="5995416"/>
                  </a:lnTo>
                  <a:lnTo>
                    <a:pt x="9226931" y="5995416"/>
                  </a:lnTo>
                  <a:lnTo>
                    <a:pt x="9252331" y="5995416"/>
                  </a:lnTo>
                  <a:cubicBezTo>
                    <a:pt x="9252331" y="6669024"/>
                    <a:pt x="8704199" y="7214870"/>
                    <a:pt x="8028305" y="7214870"/>
                  </a:cubicBezTo>
                  <a:lnTo>
                    <a:pt x="8028305" y="7189470"/>
                  </a:lnTo>
                  <a:lnTo>
                    <a:pt x="8028305" y="7214870"/>
                  </a:lnTo>
                  <a:lnTo>
                    <a:pt x="1224026" y="7214870"/>
                  </a:lnTo>
                  <a:lnTo>
                    <a:pt x="1224026" y="7189470"/>
                  </a:lnTo>
                  <a:lnTo>
                    <a:pt x="1224026" y="7214870"/>
                  </a:lnTo>
                  <a:cubicBezTo>
                    <a:pt x="548132" y="7214743"/>
                    <a:pt x="0" y="6668897"/>
                    <a:pt x="0" y="5995416"/>
                  </a:cubicBezTo>
                  <a:lnTo>
                    <a:pt x="0" y="1219454"/>
                  </a:lnTo>
                  <a:lnTo>
                    <a:pt x="25400" y="1219454"/>
                  </a:lnTo>
                  <a:lnTo>
                    <a:pt x="0" y="1219454"/>
                  </a:lnTo>
                  <a:moveTo>
                    <a:pt x="50800" y="1219454"/>
                  </a:moveTo>
                  <a:lnTo>
                    <a:pt x="50800" y="5995416"/>
                  </a:lnTo>
                  <a:lnTo>
                    <a:pt x="25400" y="5995416"/>
                  </a:lnTo>
                  <a:lnTo>
                    <a:pt x="50800" y="5995416"/>
                  </a:lnTo>
                  <a:cubicBezTo>
                    <a:pt x="50800" y="6640703"/>
                    <a:pt x="575945" y="7164070"/>
                    <a:pt x="1224026" y="7164070"/>
                  </a:cubicBezTo>
                  <a:lnTo>
                    <a:pt x="8028305" y="7164070"/>
                  </a:lnTo>
                  <a:cubicBezTo>
                    <a:pt x="8676387" y="7164070"/>
                    <a:pt x="9201531" y="6640830"/>
                    <a:pt x="9201531" y="5995416"/>
                  </a:cubicBezTo>
                  <a:lnTo>
                    <a:pt x="9201531" y="1219454"/>
                  </a:lnTo>
                  <a:cubicBezTo>
                    <a:pt x="9201531" y="574040"/>
                    <a:pt x="8676386" y="50800"/>
                    <a:pt x="8028305" y="50800"/>
                  </a:cubicBezTo>
                  <a:lnTo>
                    <a:pt x="1224026" y="50800"/>
                  </a:lnTo>
                  <a:lnTo>
                    <a:pt x="1224026" y="25400"/>
                  </a:lnTo>
                  <a:lnTo>
                    <a:pt x="1224026" y="50800"/>
                  </a:lnTo>
                  <a:cubicBezTo>
                    <a:pt x="575945" y="50800"/>
                    <a:pt x="50800" y="574040"/>
                    <a:pt x="50800" y="1219454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326384" y="4736974"/>
            <a:ext cx="6360408" cy="472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Art. 1º A República Federativa do Brasil, formada pela união indissolúvel dos Estados e Municípios e do Distrito Federal, constitui-se em </a:t>
            </a:r>
            <a:r>
              <a:rPr lang="en-US" sz="21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Estado Democrático de Direito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 tem como fundamentos: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 - a soberania;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 - a cidadania;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III - a dignidade da pessoa humana;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IV - os valores sociais do trabalho e da livre iniciativa;         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 - o pluralismo político.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Parágrafo único. Todo o poder emana do povo, que o exerce por meio de </a:t>
            </a:r>
            <a:r>
              <a:rPr lang="en-US" sz="21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representantes eleitos ou diretamente</a:t>
            </a: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nos termos desta Constituição.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10734" y="3395026"/>
            <a:ext cx="6795925" cy="362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Marco histórico que assegura o direito à participação social;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Fruto da mobilização da sociedade civil e dos movimentos sociais, e da aderência das instituições do Estado às práticas democráticas;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Associa a democracia participativa à democracia representativa.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49306" y="2419589"/>
            <a:ext cx="6912700" cy="5447821"/>
            <a:chOff x="0" y="0"/>
            <a:chExt cx="9216933" cy="72637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44076" cy="7213600"/>
            </a:xfrm>
            <a:custGeom>
              <a:avLst/>
              <a:gdLst/>
              <a:ahLst/>
              <a:cxnLst/>
              <a:rect r="r" b="b" t="t" l="l"/>
              <a:pathLst>
                <a:path h="7213600" w="9244076">
                  <a:moveTo>
                    <a:pt x="0" y="1219200"/>
                  </a:moveTo>
                  <a:cubicBezTo>
                    <a:pt x="0" y="545592"/>
                    <a:pt x="552323" y="0"/>
                    <a:pt x="1232916" y="0"/>
                  </a:cubicBezTo>
                  <a:lnTo>
                    <a:pt x="8011160" y="0"/>
                  </a:lnTo>
                  <a:lnTo>
                    <a:pt x="8011160" y="25400"/>
                  </a:lnTo>
                  <a:lnTo>
                    <a:pt x="8011160" y="0"/>
                  </a:lnTo>
                  <a:cubicBezTo>
                    <a:pt x="8691880" y="0"/>
                    <a:pt x="9244076" y="545592"/>
                    <a:pt x="9244076" y="1219200"/>
                  </a:cubicBezTo>
                  <a:lnTo>
                    <a:pt x="9218676" y="1219200"/>
                  </a:lnTo>
                  <a:lnTo>
                    <a:pt x="9244076" y="1219200"/>
                  </a:lnTo>
                  <a:lnTo>
                    <a:pt x="9244076" y="5994400"/>
                  </a:lnTo>
                  <a:lnTo>
                    <a:pt x="9218676" y="5994400"/>
                  </a:lnTo>
                  <a:lnTo>
                    <a:pt x="9244076" y="5994400"/>
                  </a:lnTo>
                  <a:cubicBezTo>
                    <a:pt x="9244076" y="6668008"/>
                    <a:pt x="8691753" y="7213600"/>
                    <a:pt x="8011160" y="7213600"/>
                  </a:cubicBezTo>
                  <a:lnTo>
                    <a:pt x="8011160" y="7188200"/>
                  </a:lnTo>
                  <a:lnTo>
                    <a:pt x="8011160" y="7213600"/>
                  </a:lnTo>
                  <a:lnTo>
                    <a:pt x="1232916" y="7213600"/>
                  </a:lnTo>
                  <a:lnTo>
                    <a:pt x="1232916" y="7188200"/>
                  </a:lnTo>
                  <a:lnTo>
                    <a:pt x="1232916" y="7213600"/>
                  </a:lnTo>
                  <a:cubicBezTo>
                    <a:pt x="552323" y="7213600"/>
                    <a:pt x="0" y="6668008"/>
                    <a:pt x="0" y="5994400"/>
                  </a:cubicBezTo>
                  <a:lnTo>
                    <a:pt x="0" y="1219200"/>
                  </a:lnTo>
                  <a:lnTo>
                    <a:pt x="25400" y="1219200"/>
                  </a:lnTo>
                  <a:lnTo>
                    <a:pt x="0" y="1219200"/>
                  </a:lnTo>
                  <a:moveTo>
                    <a:pt x="50800" y="1219200"/>
                  </a:moveTo>
                  <a:lnTo>
                    <a:pt x="50800" y="5994400"/>
                  </a:lnTo>
                  <a:lnTo>
                    <a:pt x="25400" y="5994400"/>
                  </a:lnTo>
                  <a:lnTo>
                    <a:pt x="50800" y="5994400"/>
                  </a:lnTo>
                  <a:cubicBezTo>
                    <a:pt x="50800" y="6639433"/>
                    <a:pt x="579755" y="7162800"/>
                    <a:pt x="1232916" y="7162800"/>
                  </a:cubicBezTo>
                  <a:lnTo>
                    <a:pt x="8011160" y="7162800"/>
                  </a:lnTo>
                  <a:cubicBezTo>
                    <a:pt x="8664321" y="7162800"/>
                    <a:pt x="9193276" y="6639433"/>
                    <a:pt x="9193276" y="5994400"/>
                  </a:cubicBezTo>
                  <a:lnTo>
                    <a:pt x="9193276" y="1219200"/>
                  </a:lnTo>
                  <a:cubicBezTo>
                    <a:pt x="9193276" y="574167"/>
                    <a:pt x="8664321" y="50800"/>
                    <a:pt x="8011160" y="50800"/>
                  </a:cubicBezTo>
                  <a:lnTo>
                    <a:pt x="1232916" y="50800"/>
                  </a:lnTo>
                  <a:lnTo>
                    <a:pt x="1232916" y="25400"/>
                  </a:lnTo>
                  <a:lnTo>
                    <a:pt x="1232916" y="50800"/>
                  </a:lnTo>
                  <a:cubicBezTo>
                    <a:pt x="579755" y="50800"/>
                    <a:pt x="50800" y="574167"/>
                    <a:pt x="50800" y="1219200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323198" y="6295130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5"/>
                </a:lnTo>
                <a:lnTo>
                  <a:pt x="0" y="10603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17259300" y="-5459624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28600" y="1286607"/>
            <a:ext cx="19285808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Constituição Federal de 1988: </a:t>
            </a:r>
          </a:p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Canais e mecanismos de participação social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90029" y="4049174"/>
            <a:ext cx="7509588" cy="471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 direta: plebiscito, referendo e lei de iniciativa popular;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Conselhos de políticas públicas: formulação, monitoramento, controle e avaliação das políticas públicas;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Conferências nacionais, estaduais e municipais de Políticas Públicas;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Ouvidorias;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Audiências Públicas.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34204" y="3320448"/>
            <a:ext cx="7709796" cy="6568926"/>
            <a:chOff x="0" y="0"/>
            <a:chExt cx="10279728" cy="87585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03383" cy="8737600"/>
            </a:xfrm>
            <a:custGeom>
              <a:avLst/>
              <a:gdLst/>
              <a:ahLst/>
              <a:cxnLst/>
              <a:rect r="r" b="b" t="t" l="l"/>
              <a:pathLst>
                <a:path h="8737600" w="10303383">
                  <a:moveTo>
                    <a:pt x="0" y="1473200"/>
                  </a:moveTo>
                  <a:cubicBezTo>
                    <a:pt x="0" y="659511"/>
                    <a:pt x="663321" y="0"/>
                    <a:pt x="1481328" y="0"/>
                  </a:cubicBezTo>
                  <a:lnTo>
                    <a:pt x="8822055" y="0"/>
                  </a:lnTo>
                  <a:lnTo>
                    <a:pt x="8822055" y="25400"/>
                  </a:lnTo>
                  <a:lnTo>
                    <a:pt x="8822055" y="0"/>
                  </a:lnTo>
                  <a:cubicBezTo>
                    <a:pt x="9640063" y="0"/>
                    <a:pt x="10303383" y="659511"/>
                    <a:pt x="10303383" y="1473200"/>
                  </a:cubicBezTo>
                  <a:lnTo>
                    <a:pt x="10277983" y="1473200"/>
                  </a:lnTo>
                  <a:lnTo>
                    <a:pt x="10303383" y="1473200"/>
                  </a:lnTo>
                  <a:lnTo>
                    <a:pt x="10303383" y="7264400"/>
                  </a:lnTo>
                  <a:lnTo>
                    <a:pt x="10277983" y="7264400"/>
                  </a:lnTo>
                  <a:lnTo>
                    <a:pt x="10303383" y="7264400"/>
                  </a:lnTo>
                  <a:cubicBezTo>
                    <a:pt x="10303383" y="8078216"/>
                    <a:pt x="9640062" y="8737600"/>
                    <a:pt x="8822055" y="8737600"/>
                  </a:cubicBezTo>
                  <a:lnTo>
                    <a:pt x="8822055" y="8712200"/>
                  </a:lnTo>
                  <a:lnTo>
                    <a:pt x="8822055" y="8737600"/>
                  </a:lnTo>
                  <a:lnTo>
                    <a:pt x="1481328" y="8737600"/>
                  </a:lnTo>
                  <a:lnTo>
                    <a:pt x="1481328" y="8712200"/>
                  </a:lnTo>
                  <a:lnTo>
                    <a:pt x="1481328" y="8737600"/>
                  </a:lnTo>
                  <a:cubicBezTo>
                    <a:pt x="663321" y="8737600"/>
                    <a:pt x="0" y="8078089"/>
                    <a:pt x="0" y="7264400"/>
                  </a:cubicBezTo>
                  <a:lnTo>
                    <a:pt x="0" y="1473200"/>
                  </a:lnTo>
                  <a:lnTo>
                    <a:pt x="25400" y="1473200"/>
                  </a:lnTo>
                  <a:lnTo>
                    <a:pt x="0" y="1473200"/>
                  </a:lnTo>
                  <a:moveTo>
                    <a:pt x="50800" y="1473200"/>
                  </a:moveTo>
                  <a:lnTo>
                    <a:pt x="50800" y="7264400"/>
                  </a:lnTo>
                  <a:lnTo>
                    <a:pt x="25400" y="7264400"/>
                  </a:lnTo>
                  <a:lnTo>
                    <a:pt x="50800" y="7264400"/>
                  </a:lnTo>
                  <a:cubicBezTo>
                    <a:pt x="50800" y="8049895"/>
                    <a:pt x="691134" y="8686800"/>
                    <a:pt x="1481328" y="8686800"/>
                  </a:cubicBezTo>
                  <a:lnTo>
                    <a:pt x="8822055" y="8686800"/>
                  </a:lnTo>
                  <a:cubicBezTo>
                    <a:pt x="9612250" y="8686800"/>
                    <a:pt x="10252583" y="8049768"/>
                    <a:pt x="10252583" y="7264400"/>
                  </a:cubicBezTo>
                  <a:lnTo>
                    <a:pt x="10252583" y="1473200"/>
                  </a:lnTo>
                  <a:cubicBezTo>
                    <a:pt x="10252583" y="687705"/>
                    <a:pt x="9612250" y="50800"/>
                    <a:pt x="8822055" y="50800"/>
                  </a:cubicBezTo>
                  <a:lnTo>
                    <a:pt x="1481328" y="50800"/>
                  </a:lnTo>
                  <a:lnTo>
                    <a:pt x="1481328" y="25400"/>
                  </a:lnTo>
                  <a:lnTo>
                    <a:pt x="1481328" y="50800"/>
                  </a:lnTo>
                  <a:cubicBezTo>
                    <a:pt x="691134" y="50800"/>
                    <a:pt x="50800" y="687832"/>
                    <a:pt x="50800" y="1473200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587937" y="3320448"/>
            <a:ext cx="3952713" cy="3952713"/>
            <a:chOff x="0" y="0"/>
            <a:chExt cx="4173884" cy="41738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73855" cy="4173855"/>
            </a:xfrm>
            <a:custGeom>
              <a:avLst/>
              <a:gdLst/>
              <a:ahLst/>
              <a:cxnLst/>
              <a:rect r="r" b="b" t="t" l="l"/>
              <a:pathLst>
                <a:path h="4173855" w="4173855">
                  <a:moveTo>
                    <a:pt x="0" y="0"/>
                  </a:moveTo>
                  <a:lnTo>
                    <a:pt x="4173855" y="0"/>
                  </a:lnTo>
                  <a:lnTo>
                    <a:pt x="4173855" y="4173855"/>
                  </a:lnTo>
                  <a:lnTo>
                    <a:pt x="0" y="417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2800512" y="6295063"/>
            <a:ext cx="5274019" cy="3991937"/>
            <a:chOff x="0" y="0"/>
            <a:chExt cx="5516422" cy="417541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16372" cy="4175379"/>
            </a:xfrm>
            <a:custGeom>
              <a:avLst/>
              <a:gdLst/>
              <a:ahLst/>
              <a:cxnLst/>
              <a:rect r="r" b="b" t="t" l="l"/>
              <a:pathLst>
                <a:path h="4175379" w="5516372">
                  <a:moveTo>
                    <a:pt x="0" y="0"/>
                  </a:moveTo>
                  <a:lnTo>
                    <a:pt x="5516372" y="0"/>
                  </a:lnTo>
                  <a:lnTo>
                    <a:pt x="5516372" y="4175379"/>
                  </a:lnTo>
                  <a:lnTo>
                    <a:pt x="0" y="4175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88177" y="1368725"/>
            <a:ext cx="14111646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 social como um dos pilares estruturantes da democracia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282731" y="2787645"/>
            <a:ext cx="5441605" cy="2706076"/>
            <a:chOff x="0" y="0"/>
            <a:chExt cx="6471150" cy="32180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71158" cy="3218053"/>
            </a:xfrm>
            <a:custGeom>
              <a:avLst/>
              <a:gdLst/>
              <a:ahLst/>
              <a:cxnLst/>
              <a:rect r="r" b="b" t="t" l="l"/>
              <a:pathLst>
                <a:path h="3218053" w="6471158">
                  <a:moveTo>
                    <a:pt x="0" y="0"/>
                  </a:moveTo>
                  <a:lnTo>
                    <a:pt x="6471158" y="0"/>
                  </a:lnTo>
                  <a:lnTo>
                    <a:pt x="6471158" y="3218053"/>
                  </a:lnTo>
                  <a:lnTo>
                    <a:pt x="0" y="3218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0" t="0" r="-5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9944100" y="5863370"/>
            <a:ext cx="3350418" cy="3657600"/>
            <a:chOff x="0" y="0"/>
            <a:chExt cx="4467224" cy="4876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67225" cy="4876800"/>
            </a:xfrm>
            <a:custGeom>
              <a:avLst/>
              <a:gdLst/>
              <a:ahLst/>
              <a:cxnLst/>
              <a:rect r="r" b="b" t="t" l="l"/>
              <a:pathLst>
                <a:path h="4876800" w="4467225">
                  <a:moveTo>
                    <a:pt x="0" y="0"/>
                  </a:moveTo>
                  <a:lnTo>
                    <a:pt x="4467225" y="0"/>
                  </a:lnTo>
                  <a:lnTo>
                    <a:pt x="4467225" y="4876800"/>
                  </a:lnTo>
                  <a:lnTo>
                    <a:pt x="0" y="487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5" r="0" b="-65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55999" y="3484549"/>
            <a:ext cx="7574473" cy="662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 social: conquista da sociedade brasileira</a:t>
            </a:r>
          </a:p>
          <a:p>
            <a:pPr algn="ctr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Constrói e consolida a democracia brasileira e a soberania popular;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Amplia a democracia representativa;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Consolida os direitos de cidadania; 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Fortalece a luta por direitos, especialmente, mulheres, LGBTQIA+, Indígenas, comunidade tradicionais, trabalhadores rurais e urbanos, dentre outros;  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Contribui para o aprimoramento das políticas públicas e da gestão do Estado.</a:t>
            </a:r>
          </a:p>
          <a:p>
            <a:pPr algn="ctr" marL="434340" indent="-217170" lvl="1">
              <a:lnSpc>
                <a:spcPts val="2879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895087" y="3045125"/>
            <a:ext cx="8496298" cy="7117500"/>
            <a:chOff x="0" y="0"/>
            <a:chExt cx="11328398" cy="949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328400" cy="9490075"/>
            </a:xfrm>
            <a:custGeom>
              <a:avLst/>
              <a:gdLst/>
              <a:ahLst/>
              <a:cxnLst/>
              <a:rect r="r" b="b" t="t" l="l"/>
              <a:pathLst>
                <a:path h="9490075" w="11328400">
                  <a:moveTo>
                    <a:pt x="0" y="1598676"/>
                  </a:moveTo>
                  <a:cubicBezTo>
                    <a:pt x="0" y="715772"/>
                    <a:pt x="716407" y="0"/>
                    <a:pt x="1599946" y="0"/>
                  </a:cubicBezTo>
                  <a:lnTo>
                    <a:pt x="9728454" y="0"/>
                  </a:lnTo>
                  <a:lnTo>
                    <a:pt x="9728454" y="25400"/>
                  </a:lnTo>
                  <a:lnTo>
                    <a:pt x="9728454" y="0"/>
                  </a:lnTo>
                  <a:cubicBezTo>
                    <a:pt x="10611993" y="0"/>
                    <a:pt x="11328400" y="715772"/>
                    <a:pt x="11328400" y="1598676"/>
                  </a:cubicBezTo>
                  <a:lnTo>
                    <a:pt x="11303000" y="1598676"/>
                  </a:lnTo>
                  <a:lnTo>
                    <a:pt x="11328400" y="1598676"/>
                  </a:lnTo>
                  <a:lnTo>
                    <a:pt x="11328400" y="7891399"/>
                  </a:lnTo>
                  <a:lnTo>
                    <a:pt x="11303000" y="7891399"/>
                  </a:lnTo>
                  <a:lnTo>
                    <a:pt x="11328400" y="7891399"/>
                  </a:lnTo>
                  <a:cubicBezTo>
                    <a:pt x="11328400" y="8774303"/>
                    <a:pt x="10611993" y="9490075"/>
                    <a:pt x="9728454" y="9490075"/>
                  </a:cubicBezTo>
                  <a:lnTo>
                    <a:pt x="9728454" y="9464675"/>
                  </a:lnTo>
                  <a:lnTo>
                    <a:pt x="9728454" y="9490075"/>
                  </a:lnTo>
                  <a:lnTo>
                    <a:pt x="1599946" y="9490075"/>
                  </a:lnTo>
                  <a:lnTo>
                    <a:pt x="1599946" y="9464675"/>
                  </a:lnTo>
                  <a:lnTo>
                    <a:pt x="1599946" y="9490075"/>
                  </a:lnTo>
                  <a:cubicBezTo>
                    <a:pt x="716407" y="9489948"/>
                    <a:pt x="0" y="8774303"/>
                    <a:pt x="0" y="7891399"/>
                  </a:cubicBezTo>
                  <a:lnTo>
                    <a:pt x="0" y="1598676"/>
                  </a:lnTo>
                  <a:lnTo>
                    <a:pt x="25400" y="1598676"/>
                  </a:lnTo>
                  <a:lnTo>
                    <a:pt x="0" y="1598676"/>
                  </a:lnTo>
                  <a:moveTo>
                    <a:pt x="50800" y="1598676"/>
                  </a:moveTo>
                  <a:lnTo>
                    <a:pt x="50800" y="7891399"/>
                  </a:lnTo>
                  <a:lnTo>
                    <a:pt x="25400" y="7891399"/>
                  </a:lnTo>
                  <a:lnTo>
                    <a:pt x="50800" y="7891399"/>
                  </a:lnTo>
                  <a:cubicBezTo>
                    <a:pt x="50800" y="8746236"/>
                    <a:pt x="744347" y="9439275"/>
                    <a:pt x="1599946" y="9439275"/>
                  </a:cubicBezTo>
                  <a:lnTo>
                    <a:pt x="9728454" y="9439275"/>
                  </a:lnTo>
                  <a:cubicBezTo>
                    <a:pt x="10584053" y="9439275"/>
                    <a:pt x="11277600" y="8746236"/>
                    <a:pt x="11277600" y="7891399"/>
                  </a:cubicBezTo>
                  <a:lnTo>
                    <a:pt x="11277600" y="1598676"/>
                  </a:lnTo>
                  <a:cubicBezTo>
                    <a:pt x="11277600" y="743839"/>
                    <a:pt x="10584053" y="50800"/>
                    <a:pt x="9728454" y="50800"/>
                  </a:cubicBezTo>
                  <a:lnTo>
                    <a:pt x="1599946" y="50800"/>
                  </a:lnTo>
                  <a:lnTo>
                    <a:pt x="1599946" y="25400"/>
                  </a:lnTo>
                  <a:lnTo>
                    <a:pt x="1599946" y="50800"/>
                  </a:lnTo>
                  <a:cubicBezTo>
                    <a:pt x="744347" y="50800"/>
                    <a:pt x="50800" y="743839"/>
                    <a:pt x="50800" y="1598676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53585" y="1622294"/>
            <a:ext cx="1258082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 social como um dos pilares estruturantes da democracia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02918" y="4124325"/>
            <a:ext cx="9840083" cy="477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Algumas conquistas da sociedade brasileira</a:t>
            </a:r>
          </a:p>
          <a:p>
            <a:pPr algn="ctr">
              <a:lnSpc>
                <a:spcPts val="2879"/>
              </a:lnSpc>
            </a:pPr>
          </a:p>
          <a:p>
            <a:pPr algn="l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Experiências de orçamento &amp; PPA participativo 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Lei n.º 9.840/99, combate a compra de votos.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Lei n.º 11.124/05, criou o fundo nacional de habitação de interesse popular, para dar acesso a moradia para pessoas de baixa renda.</a:t>
            </a:r>
          </a:p>
          <a:p>
            <a:pPr algn="l" marL="434340" indent="-217170" lvl="1">
              <a:lnSpc>
                <a:spcPts val="2879"/>
              </a:lnSpc>
            </a:pPr>
          </a:p>
          <a:p>
            <a:pPr algn="l" marL="434340" indent="-21717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Oferta de programas e serviços públicos de melhor qualidade, que atendem as prioridades da população com maior transparência  e informações acessíveis.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35522" y="3458447"/>
            <a:ext cx="10031275" cy="6262150"/>
            <a:chOff x="0" y="0"/>
            <a:chExt cx="13940992" cy="87028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40994" cy="8702916"/>
            </a:xfrm>
            <a:custGeom>
              <a:avLst/>
              <a:gdLst/>
              <a:ahLst/>
              <a:cxnLst/>
              <a:rect r="r" b="b" t="t" l="l"/>
              <a:pathLst>
                <a:path h="8702916" w="13940994">
                  <a:moveTo>
                    <a:pt x="0" y="1466072"/>
                  </a:moveTo>
                  <a:cubicBezTo>
                    <a:pt x="0" y="656401"/>
                    <a:pt x="881627" y="0"/>
                    <a:pt x="1968931" y="0"/>
                  </a:cubicBezTo>
                  <a:lnTo>
                    <a:pt x="11972064" y="0"/>
                  </a:lnTo>
                  <a:lnTo>
                    <a:pt x="11972064" y="23293"/>
                  </a:lnTo>
                  <a:lnTo>
                    <a:pt x="11972064" y="0"/>
                  </a:lnTo>
                  <a:cubicBezTo>
                    <a:pt x="13059367" y="0"/>
                    <a:pt x="13940994" y="656401"/>
                    <a:pt x="13940994" y="1466072"/>
                  </a:cubicBezTo>
                  <a:lnTo>
                    <a:pt x="13909737" y="1466072"/>
                  </a:lnTo>
                  <a:lnTo>
                    <a:pt x="13940994" y="1466072"/>
                  </a:lnTo>
                  <a:lnTo>
                    <a:pt x="13940994" y="7236837"/>
                  </a:lnTo>
                  <a:lnTo>
                    <a:pt x="13909737" y="7236837"/>
                  </a:lnTo>
                  <a:lnTo>
                    <a:pt x="13940994" y="7236837"/>
                  </a:lnTo>
                  <a:cubicBezTo>
                    <a:pt x="13940994" y="8046508"/>
                    <a:pt x="13059367" y="8702916"/>
                    <a:pt x="11972064" y="8702916"/>
                  </a:cubicBezTo>
                  <a:lnTo>
                    <a:pt x="11972064" y="8679617"/>
                  </a:lnTo>
                  <a:lnTo>
                    <a:pt x="11972064" y="8702916"/>
                  </a:lnTo>
                  <a:lnTo>
                    <a:pt x="1968931" y="8702916"/>
                  </a:lnTo>
                  <a:lnTo>
                    <a:pt x="1968931" y="8679617"/>
                  </a:lnTo>
                  <a:lnTo>
                    <a:pt x="1968931" y="8702916"/>
                  </a:lnTo>
                  <a:cubicBezTo>
                    <a:pt x="881627" y="8702793"/>
                    <a:pt x="0" y="8046508"/>
                    <a:pt x="0" y="7236837"/>
                  </a:cubicBezTo>
                  <a:lnTo>
                    <a:pt x="0" y="1466072"/>
                  </a:lnTo>
                  <a:lnTo>
                    <a:pt x="31258" y="1466072"/>
                  </a:lnTo>
                  <a:lnTo>
                    <a:pt x="0" y="1466072"/>
                  </a:lnTo>
                  <a:moveTo>
                    <a:pt x="62516" y="1466072"/>
                  </a:moveTo>
                  <a:lnTo>
                    <a:pt x="62516" y="7236837"/>
                  </a:lnTo>
                  <a:lnTo>
                    <a:pt x="31258" y="7236837"/>
                  </a:lnTo>
                  <a:lnTo>
                    <a:pt x="62516" y="7236837"/>
                  </a:lnTo>
                  <a:cubicBezTo>
                    <a:pt x="62516" y="8020769"/>
                    <a:pt x="916011" y="8656324"/>
                    <a:pt x="1968931" y="8656324"/>
                  </a:cubicBezTo>
                  <a:lnTo>
                    <a:pt x="11972064" y="8656324"/>
                  </a:lnTo>
                  <a:cubicBezTo>
                    <a:pt x="13024985" y="8656324"/>
                    <a:pt x="13878478" y="8020769"/>
                    <a:pt x="13878478" y="7236837"/>
                  </a:cubicBezTo>
                  <a:lnTo>
                    <a:pt x="13878478" y="1466072"/>
                  </a:lnTo>
                  <a:cubicBezTo>
                    <a:pt x="13878478" y="682140"/>
                    <a:pt x="13024985" y="46586"/>
                    <a:pt x="11972064" y="46586"/>
                  </a:cubicBezTo>
                  <a:lnTo>
                    <a:pt x="1968931" y="46586"/>
                  </a:lnTo>
                  <a:lnTo>
                    <a:pt x="1968931" y="23293"/>
                  </a:lnTo>
                  <a:lnTo>
                    <a:pt x="1968931" y="46586"/>
                  </a:lnTo>
                  <a:cubicBezTo>
                    <a:pt x="916011" y="46586"/>
                    <a:pt x="62516" y="682140"/>
                    <a:pt x="62516" y="1466072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3035328" y="3771897"/>
            <a:ext cx="2743206" cy="2743206"/>
            <a:chOff x="0" y="0"/>
            <a:chExt cx="3657608" cy="36576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657600" cy="3657600"/>
            </a:xfrm>
            <a:custGeom>
              <a:avLst/>
              <a:gdLst/>
              <a:ahLst/>
              <a:cxnLst/>
              <a:rect r="r" b="b" t="t" l="l"/>
              <a:pathLst>
                <a:path h="3657600" w="3657600">
                  <a:moveTo>
                    <a:pt x="0" y="0"/>
                  </a:moveTo>
                  <a:lnTo>
                    <a:pt x="3657600" y="0"/>
                  </a:lnTo>
                  <a:lnTo>
                    <a:pt x="36576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544303" y="7480185"/>
            <a:ext cx="6067455" cy="3033729"/>
            <a:chOff x="0" y="0"/>
            <a:chExt cx="6481562" cy="32407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81572" cy="3240786"/>
            </a:xfrm>
            <a:custGeom>
              <a:avLst/>
              <a:gdLst/>
              <a:ahLst/>
              <a:cxnLst/>
              <a:rect r="r" b="b" t="t" l="l"/>
              <a:pathLst>
                <a:path h="3240786" w="6481572">
                  <a:moveTo>
                    <a:pt x="0" y="0"/>
                  </a:moveTo>
                  <a:lnTo>
                    <a:pt x="6481572" y="0"/>
                  </a:lnTo>
                  <a:lnTo>
                    <a:pt x="6481572" y="3240786"/>
                  </a:lnTo>
                  <a:lnTo>
                    <a:pt x="0" y="3240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4" t="0" r="-63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69183" y="5133975"/>
            <a:ext cx="16131052" cy="477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340" indent="-217170" lvl="1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Atribuições Básicas:</a:t>
            </a:r>
          </a:p>
          <a:p>
            <a:pPr algn="ctr" marL="380048" indent="-190024" lvl="1">
              <a:lnSpc>
                <a:spcPts val="2520"/>
              </a:lnSpc>
            </a:pPr>
          </a:p>
          <a:p>
            <a:pPr algn="l" marL="380048" indent="-190024" lvl="1">
              <a:lnSpc>
                <a:spcPts val="2520"/>
              </a:lnSpc>
              <a:buAutoNum type="romanL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Coordenar e articular as relações políticas do Governo com os diversos segmentos da sociedade civil, incluindo a juventude, entidades e movimentos sociais;</a:t>
            </a:r>
          </a:p>
          <a:p>
            <a:pPr algn="l" marL="380048" indent="-190024" lvl="1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 marL="380048" indent="-190024" lvl="1">
              <a:lnSpc>
                <a:spcPts val="2520"/>
              </a:lnSpc>
              <a:buAutoNum type="romanL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Coordenar e articular as políticas públicas para a juventude e a política e o sistema nacional de participação social;</a:t>
            </a:r>
          </a:p>
          <a:p>
            <a:pPr algn="l" marL="380048" indent="-190024" lvl="1">
              <a:lnSpc>
                <a:spcPts val="2520"/>
              </a:lnSpc>
            </a:pPr>
          </a:p>
          <a:p>
            <a:pPr algn="l" marL="380048" indent="-190024" lvl="1">
              <a:lnSpc>
                <a:spcPts val="2520"/>
              </a:lnSpc>
              <a:buAutoNum type="romanL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Cooperar com os movimentos sociais na articulação das agendas e ações que fomentem o diálogo, a participação social e a educação popular;</a:t>
            </a:r>
          </a:p>
          <a:p>
            <a:pPr algn="l" marL="380048" indent="-190024" lvl="1">
              <a:lnSpc>
                <a:spcPts val="2520"/>
              </a:lnSpc>
            </a:pPr>
          </a:p>
          <a:p>
            <a:pPr algn="l" marL="380048" indent="-190024" lvl="1">
              <a:lnSpc>
                <a:spcPts val="2520"/>
              </a:lnSpc>
              <a:buAutoNum type="romanL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Estabelecer diretrizes para a gestão de parcerias e relações governamentais com organizações da sociedade civil;</a:t>
            </a:r>
          </a:p>
          <a:p>
            <a:pPr algn="l" marL="380048" indent="-190024" lvl="1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 </a:t>
            </a:r>
          </a:p>
          <a:p>
            <a:pPr algn="l" marL="380048" indent="-190024" lvl="1">
              <a:lnSpc>
                <a:spcPts val="2520"/>
              </a:lnSpc>
              <a:buAutoNum type="romanL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Fomentar o diálogo e a participação social, incentivando a interlocução entre os órgãos do governo e a sociedade civil na elaboração e implementação de políticas públicas. </a:t>
            </a:r>
          </a:p>
          <a:p>
            <a:pPr algn="l" marL="380048" indent="-190024" lvl="1">
              <a:lnSpc>
                <a:spcPts val="252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694433" y="4912024"/>
            <a:ext cx="16899134" cy="6033227"/>
            <a:chOff x="0" y="0"/>
            <a:chExt cx="22532178" cy="80443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532240" cy="8044300"/>
            </a:xfrm>
            <a:custGeom>
              <a:avLst/>
              <a:gdLst/>
              <a:ahLst/>
              <a:cxnLst/>
              <a:rect r="r" b="b" t="t" l="l"/>
              <a:pathLst>
                <a:path h="8044300" w="22532240">
                  <a:moveTo>
                    <a:pt x="0" y="374199"/>
                  </a:moveTo>
                  <a:cubicBezTo>
                    <a:pt x="0" y="167405"/>
                    <a:pt x="198919" y="0"/>
                    <a:pt x="444082" y="0"/>
                  </a:cubicBezTo>
                  <a:lnTo>
                    <a:pt x="22088176" y="0"/>
                  </a:lnTo>
                  <a:lnTo>
                    <a:pt x="22088176" y="27739"/>
                  </a:lnTo>
                  <a:lnTo>
                    <a:pt x="22088176" y="0"/>
                  </a:lnTo>
                  <a:cubicBezTo>
                    <a:pt x="22333339" y="0"/>
                    <a:pt x="22532240" y="167405"/>
                    <a:pt x="22532240" y="374199"/>
                  </a:cubicBezTo>
                  <a:lnTo>
                    <a:pt x="22499459" y="374199"/>
                  </a:lnTo>
                  <a:lnTo>
                    <a:pt x="22532240" y="374199"/>
                  </a:lnTo>
                  <a:lnTo>
                    <a:pt x="22532240" y="7670102"/>
                  </a:lnTo>
                  <a:lnTo>
                    <a:pt x="22499459" y="7670102"/>
                  </a:lnTo>
                  <a:lnTo>
                    <a:pt x="22532240" y="7670102"/>
                  </a:lnTo>
                  <a:cubicBezTo>
                    <a:pt x="22532240" y="7876895"/>
                    <a:pt x="22333339" y="8044300"/>
                    <a:pt x="22088176" y="8044300"/>
                  </a:cubicBezTo>
                  <a:lnTo>
                    <a:pt x="22088176" y="8016561"/>
                  </a:lnTo>
                  <a:lnTo>
                    <a:pt x="22088176" y="8044300"/>
                  </a:lnTo>
                  <a:lnTo>
                    <a:pt x="444082" y="8044300"/>
                  </a:lnTo>
                  <a:lnTo>
                    <a:pt x="444082" y="8016561"/>
                  </a:lnTo>
                  <a:lnTo>
                    <a:pt x="444082" y="8044300"/>
                  </a:lnTo>
                  <a:cubicBezTo>
                    <a:pt x="198919" y="8044300"/>
                    <a:pt x="0" y="7876895"/>
                    <a:pt x="0" y="7670102"/>
                  </a:cubicBezTo>
                  <a:lnTo>
                    <a:pt x="0" y="374199"/>
                  </a:lnTo>
                  <a:lnTo>
                    <a:pt x="32798" y="374199"/>
                  </a:lnTo>
                  <a:lnTo>
                    <a:pt x="0" y="374199"/>
                  </a:lnTo>
                  <a:moveTo>
                    <a:pt x="65596" y="374199"/>
                  </a:moveTo>
                  <a:lnTo>
                    <a:pt x="65596" y="7670102"/>
                  </a:lnTo>
                  <a:lnTo>
                    <a:pt x="32798" y="7670102"/>
                  </a:lnTo>
                  <a:lnTo>
                    <a:pt x="65596" y="7670102"/>
                  </a:lnTo>
                  <a:cubicBezTo>
                    <a:pt x="65596" y="7846106"/>
                    <a:pt x="234832" y="7988822"/>
                    <a:pt x="444082" y="7988822"/>
                  </a:cubicBezTo>
                  <a:lnTo>
                    <a:pt x="22088176" y="7988822"/>
                  </a:lnTo>
                  <a:cubicBezTo>
                    <a:pt x="22297262" y="7988822"/>
                    <a:pt x="22466661" y="7846106"/>
                    <a:pt x="22466661" y="7670102"/>
                  </a:cubicBezTo>
                  <a:lnTo>
                    <a:pt x="22466661" y="374199"/>
                  </a:lnTo>
                  <a:cubicBezTo>
                    <a:pt x="22466661" y="198334"/>
                    <a:pt x="22297425" y="55478"/>
                    <a:pt x="22088176" y="55478"/>
                  </a:cubicBezTo>
                  <a:lnTo>
                    <a:pt x="444082" y="55478"/>
                  </a:lnTo>
                  <a:lnTo>
                    <a:pt x="444082" y="27739"/>
                  </a:lnTo>
                  <a:lnTo>
                    <a:pt x="444082" y="55478"/>
                  </a:lnTo>
                  <a:cubicBezTo>
                    <a:pt x="234832" y="55478"/>
                    <a:pt x="65596" y="198195"/>
                    <a:pt x="65596" y="374199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78763" y="3233251"/>
            <a:ext cx="4730475" cy="946095"/>
          </a:xfrm>
          <a:custGeom>
            <a:avLst/>
            <a:gdLst/>
            <a:ahLst/>
            <a:cxnLst/>
            <a:rect r="r" b="b" t="t" l="l"/>
            <a:pathLst>
              <a:path h="946095" w="4730475">
                <a:moveTo>
                  <a:pt x="0" y="0"/>
                </a:moveTo>
                <a:lnTo>
                  <a:pt x="4730474" y="0"/>
                </a:lnTo>
                <a:lnTo>
                  <a:pt x="4730474" y="946095"/>
                </a:lnTo>
                <a:lnTo>
                  <a:pt x="0" y="946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857711" y="1654475"/>
            <a:ext cx="12572578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Secretaria-Geral da Presidência da República e a participação social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75865" y="3416599"/>
            <a:ext cx="14117687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Eixo orientador de atuação: 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Fomentar a participação social e ampliar o diálogo do governo federal com a sociedade civil visando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consolidar as instâncias participativas e o Estado Democrático de Direito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61686" y="1731878"/>
            <a:ext cx="14164627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Prioridades da Secretaria-Geral para 2025 e 2026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10302" y="2838451"/>
            <a:ext cx="8496486" cy="7117500"/>
            <a:chOff x="0" y="0"/>
            <a:chExt cx="11328649" cy="949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28400" cy="9490075"/>
            </a:xfrm>
            <a:custGeom>
              <a:avLst/>
              <a:gdLst/>
              <a:ahLst/>
              <a:cxnLst/>
              <a:rect r="r" b="b" t="t" l="l"/>
              <a:pathLst>
                <a:path h="9490075" w="11328400">
                  <a:moveTo>
                    <a:pt x="0" y="1598676"/>
                  </a:moveTo>
                  <a:cubicBezTo>
                    <a:pt x="0" y="715772"/>
                    <a:pt x="716407" y="0"/>
                    <a:pt x="1599946" y="0"/>
                  </a:cubicBezTo>
                  <a:lnTo>
                    <a:pt x="9728454" y="0"/>
                  </a:lnTo>
                  <a:lnTo>
                    <a:pt x="9728454" y="25400"/>
                  </a:lnTo>
                  <a:lnTo>
                    <a:pt x="9728454" y="0"/>
                  </a:lnTo>
                  <a:cubicBezTo>
                    <a:pt x="10611993" y="0"/>
                    <a:pt x="11328400" y="715772"/>
                    <a:pt x="11328400" y="1598676"/>
                  </a:cubicBezTo>
                  <a:lnTo>
                    <a:pt x="11303000" y="1598676"/>
                  </a:lnTo>
                  <a:lnTo>
                    <a:pt x="11328400" y="1598676"/>
                  </a:lnTo>
                  <a:lnTo>
                    <a:pt x="11328400" y="7891399"/>
                  </a:lnTo>
                  <a:lnTo>
                    <a:pt x="11303000" y="7891399"/>
                  </a:lnTo>
                  <a:lnTo>
                    <a:pt x="11328400" y="7891399"/>
                  </a:lnTo>
                  <a:cubicBezTo>
                    <a:pt x="11328400" y="8774303"/>
                    <a:pt x="10611993" y="9490075"/>
                    <a:pt x="9728454" y="9490075"/>
                  </a:cubicBezTo>
                  <a:lnTo>
                    <a:pt x="9728454" y="9464675"/>
                  </a:lnTo>
                  <a:lnTo>
                    <a:pt x="9728454" y="9490075"/>
                  </a:lnTo>
                  <a:lnTo>
                    <a:pt x="1599946" y="9490075"/>
                  </a:lnTo>
                  <a:lnTo>
                    <a:pt x="1599946" y="9464675"/>
                  </a:lnTo>
                  <a:lnTo>
                    <a:pt x="1599946" y="9490075"/>
                  </a:lnTo>
                  <a:cubicBezTo>
                    <a:pt x="716407" y="9489948"/>
                    <a:pt x="0" y="8774303"/>
                    <a:pt x="0" y="7891399"/>
                  </a:cubicBezTo>
                  <a:lnTo>
                    <a:pt x="0" y="1598676"/>
                  </a:lnTo>
                  <a:lnTo>
                    <a:pt x="25400" y="1598676"/>
                  </a:lnTo>
                  <a:lnTo>
                    <a:pt x="0" y="1598676"/>
                  </a:lnTo>
                  <a:moveTo>
                    <a:pt x="50800" y="1598676"/>
                  </a:moveTo>
                  <a:lnTo>
                    <a:pt x="50800" y="7891399"/>
                  </a:lnTo>
                  <a:lnTo>
                    <a:pt x="25400" y="7891399"/>
                  </a:lnTo>
                  <a:lnTo>
                    <a:pt x="50800" y="7891399"/>
                  </a:lnTo>
                  <a:cubicBezTo>
                    <a:pt x="50800" y="8746236"/>
                    <a:pt x="744347" y="9439275"/>
                    <a:pt x="1599946" y="9439275"/>
                  </a:cubicBezTo>
                  <a:lnTo>
                    <a:pt x="9728454" y="9439275"/>
                  </a:lnTo>
                  <a:cubicBezTo>
                    <a:pt x="10584053" y="9439275"/>
                    <a:pt x="11277600" y="8746236"/>
                    <a:pt x="11277600" y="7891399"/>
                  </a:cubicBezTo>
                  <a:lnTo>
                    <a:pt x="11277600" y="1598676"/>
                  </a:lnTo>
                  <a:cubicBezTo>
                    <a:pt x="11277600" y="743839"/>
                    <a:pt x="10584053" y="50800"/>
                    <a:pt x="9728454" y="50800"/>
                  </a:cubicBezTo>
                  <a:lnTo>
                    <a:pt x="1599946" y="50800"/>
                  </a:lnTo>
                  <a:lnTo>
                    <a:pt x="1599946" y="25400"/>
                  </a:lnTo>
                  <a:lnTo>
                    <a:pt x="1599946" y="50800"/>
                  </a:lnTo>
                  <a:cubicBezTo>
                    <a:pt x="744347" y="50800"/>
                    <a:pt x="50800" y="743839"/>
                    <a:pt x="50800" y="1598676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325260" y="3569970"/>
            <a:ext cx="8093036" cy="534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I. Política de participação social nos estados e territórios;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II. Programa Pró-Catadores;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III. Gestão de Parcerias;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IV. Consolidação das políticas para a juventude;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V. Implementação da participação social no Acordo do Rio Doce;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VI. Promoção da participação social na COP 30.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252384" y="4233999"/>
            <a:ext cx="7268230" cy="3804465"/>
            <a:chOff x="0" y="0"/>
            <a:chExt cx="8361458" cy="4376702"/>
          </a:xfrm>
        </p:grpSpPr>
        <p:sp>
          <p:nvSpPr>
            <p:cNvPr name="Freeform 15" id="15" descr="Brasília - Palácio do Planalto | PDF | Home &amp; Garden"/>
            <p:cNvSpPr/>
            <p:nvPr/>
          </p:nvSpPr>
          <p:spPr>
            <a:xfrm flipH="false" flipV="false" rot="0">
              <a:off x="0" y="0"/>
              <a:ext cx="8361426" cy="4376674"/>
            </a:xfrm>
            <a:custGeom>
              <a:avLst/>
              <a:gdLst/>
              <a:ahLst/>
              <a:cxnLst/>
              <a:rect r="r" b="b" t="t" l="l"/>
              <a:pathLst>
                <a:path h="4376674" w="8361426">
                  <a:moveTo>
                    <a:pt x="0" y="0"/>
                  </a:moveTo>
                  <a:lnTo>
                    <a:pt x="8361426" y="0"/>
                  </a:lnTo>
                  <a:lnTo>
                    <a:pt x="8361426" y="4376674"/>
                  </a:lnTo>
                  <a:lnTo>
                    <a:pt x="0" y="4376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8903" y="1679444"/>
            <a:ext cx="15240397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I. Política de Participação Social nos Estados e Territórios: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08491" y="3131498"/>
            <a:ext cx="10075052" cy="6797659"/>
            <a:chOff x="0" y="0"/>
            <a:chExt cx="13433402" cy="90635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27515" cy="9063986"/>
            </a:xfrm>
            <a:custGeom>
              <a:avLst/>
              <a:gdLst/>
              <a:ahLst/>
              <a:cxnLst/>
              <a:rect r="r" b="b" t="t" l="l"/>
              <a:pathLst>
                <a:path h="9063986" w="13427515">
                  <a:moveTo>
                    <a:pt x="0" y="1526850"/>
                  </a:moveTo>
                  <a:cubicBezTo>
                    <a:pt x="0" y="683572"/>
                    <a:pt x="849025" y="0"/>
                    <a:pt x="1896492" y="0"/>
                  </a:cubicBezTo>
                  <a:lnTo>
                    <a:pt x="11531023" y="0"/>
                  </a:lnTo>
                  <a:lnTo>
                    <a:pt x="11531023" y="24253"/>
                  </a:lnTo>
                  <a:lnTo>
                    <a:pt x="11531023" y="0"/>
                  </a:lnTo>
                  <a:cubicBezTo>
                    <a:pt x="12578339" y="0"/>
                    <a:pt x="13427515" y="683572"/>
                    <a:pt x="13427515" y="1526850"/>
                  </a:cubicBezTo>
                  <a:lnTo>
                    <a:pt x="13397402" y="1526850"/>
                  </a:lnTo>
                  <a:lnTo>
                    <a:pt x="13427515" y="1526850"/>
                  </a:lnTo>
                  <a:lnTo>
                    <a:pt x="13427515" y="7537116"/>
                  </a:lnTo>
                  <a:lnTo>
                    <a:pt x="13397402" y="7537116"/>
                  </a:lnTo>
                  <a:lnTo>
                    <a:pt x="13427515" y="7537116"/>
                  </a:lnTo>
                  <a:cubicBezTo>
                    <a:pt x="13427515" y="8380394"/>
                    <a:pt x="12578490" y="9063986"/>
                    <a:pt x="11531023" y="9063986"/>
                  </a:cubicBezTo>
                  <a:lnTo>
                    <a:pt x="11531023" y="9039713"/>
                  </a:lnTo>
                  <a:lnTo>
                    <a:pt x="11531023" y="9063986"/>
                  </a:lnTo>
                  <a:lnTo>
                    <a:pt x="1896492" y="9063986"/>
                  </a:lnTo>
                  <a:lnTo>
                    <a:pt x="1896492" y="9039713"/>
                  </a:lnTo>
                  <a:lnTo>
                    <a:pt x="1896492" y="9063986"/>
                  </a:lnTo>
                  <a:cubicBezTo>
                    <a:pt x="849025" y="9063986"/>
                    <a:pt x="0" y="8380395"/>
                    <a:pt x="0" y="7537116"/>
                  </a:cubicBezTo>
                  <a:lnTo>
                    <a:pt x="0" y="1526850"/>
                  </a:lnTo>
                  <a:lnTo>
                    <a:pt x="30113" y="1526850"/>
                  </a:lnTo>
                  <a:lnTo>
                    <a:pt x="0" y="1526850"/>
                  </a:lnTo>
                  <a:moveTo>
                    <a:pt x="60225" y="1526850"/>
                  </a:moveTo>
                  <a:lnTo>
                    <a:pt x="60225" y="7537116"/>
                  </a:lnTo>
                  <a:lnTo>
                    <a:pt x="30113" y="7537116"/>
                  </a:lnTo>
                  <a:lnTo>
                    <a:pt x="60225" y="7537116"/>
                  </a:lnTo>
                  <a:cubicBezTo>
                    <a:pt x="60225" y="8353595"/>
                    <a:pt x="882300" y="9015461"/>
                    <a:pt x="1896492" y="9015461"/>
                  </a:cubicBezTo>
                  <a:lnTo>
                    <a:pt x="11531023" y="9015461"/>
                  </a:lnTo>
                  <a:cubicBezTo>
                    <a:pt x="12545216" y="9015461"/>
                    <a:pt x="13367290" y="8353595"/>
                    <a:pt x="13367290" y="7537116"/>
                  </a:cubicBezTo>
                  <a:lnTo>
                    <a:pt x="13367290" y="1526850"/>
                  </a:lnTo>
                  <a:cubicBezTo>
                    <a:pt x="13367139" y="710371"/>
                    <a:pt x="12545064" y="48506"/>
                    <a:pt x="11530871" y="48506"/>
                  </a:cubicBezTo>
                  <a:lnTo>
                    <a:pt x="1896492" y="48506"/>
                  </a:lnTo>
                  <a:lnTo>
                    <a:pt x="1896492" y="24253"/>
                  </a:lnTo>
                  <a:lnTo>
                    <a:pt x="1896492" y="48506"/>
                  </a:lnTo>
                  <a:cubicBezTo>
                    <a:pt x="882300" y="48506"/>
                    <a:pt x="60225" y="710371"/>
                    <a:pt x="60225" y="1526850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5649" y="3598047"/>
            <a:ext cx="9500737" cy="575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Instalação dos 27 Fóruns de participação social nos estados e no DF;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Edital extensão e pesquisa em participação social voltado para a ampliação da participação nos territórios no âmbito das políticas públicas do governo federal;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Programa de Alimentação Saudável no Nordeste – PAS Nordeste: articula fóruns de participação social e 81 territórios na execução e integração de políticas públicas. 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Plataforma Brasil Participativo: fomento a participação digital nas diversas instâncias de participação social do governo federal.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1744022" y="3831753"/>
            <a:ext cx="5660074" cy="2441190"/>
            <a:chOff x="0" y="0"/>
            <a:chExt cx="7719612" cy="3329468"/>
          </a:xfrm>
        </p:grpSpPr>
        <p:sp>
          <p:nvSpPr>
            <p:cNvPr name="Freeform 15" id="15" descr="Plenária para instalação do Fórum de Participação Social será realizada  neste sábado (15) – pi.gov"/>
            <p:cNvSpPr/>
            <p:nvPr/>
          </p:nvSpPr>
          <p:spPr>
            <a:xfrm flipH="false" flipV="false" rot="0">
              <a:off x="0" y="0"/>
              <a:ext cx="7719568" cy="3329432"/>
            </a:xfrm>
            <a:custGeom>
              <a:avLst/>
              <a:gdLst/>
              <a:ahLst/>
              <a:cxnLst/>
              <a:rect r="r" b="b" t="t" l="l"/>
              <a:pathLst>
                <a:path h="3329432" w="7719568">
                  <a:moveTo>
                    <a:pt x="0" y="0"/>
                  </a:moveTo>
                  <a:lnTo>
                    <a:pt x="7719568" y="0"/>
                  </a:lnTo>
                  <a:lnTo>
                    <a:pt x="7719568" y="3329432"/>
                  </a:lnTo>
                  <a:lnTo>
                    <a:pt x="0" y="332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81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1744022" y="6774057"/>
            <a:ext cx="5660074" cy="2484243"/>
            <a:chOff x="0" y="0"/>
            <a:chExt cx="6858000" cy="3010020"/>
          </a:xfrm>
        </p:grpSpPr>
        <p:sp>
          <p:nvSpPr>
            <p:cNvPr name="Freeform 17" id="17" descr="Agricultores de seis territórios já podem acessar o edital do Programa de Alimentação  Saudável - SDR - SECRETARIA DO DESENVOLVIMENTO RURAL"/>
            <p:cNvSpPr/>
            <p:nvPr/>
          </p:nvSpPr>
          <p:spPr>
            <a:xfrm flipH="false" flipV="false" rot="0">
              <a:off x="0" y="0"/>
              <a:ext cx="6858000" cy="3010027"/>
            </a:xfrm>
            <a:custGeom>
              <a:avLst/>
              <a:gdLst/>
              <a:ahLst/>
              <a:cxnLst/>
              <a:rect r="r" b="b" t="t" l="l"/>
              <a:pathLst>
                <a:path h="3010027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3010027"/>
                  </a:lnTo>
                  <a:lnTo>
                    <a:pt x="0" y="301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53791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16700" y="1705266"/>
            <a:ext cx="1416462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II. Programa Pró-Catadores: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56864" y="4015291"/>
            <a:ext cx="7817752" cy="575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Comitê Interministerial para Inclusão Socioeconômica de Catadoras e Catadores de Materiais Reutilizáveis e Recicláveis (CIISC) atua na integração e coordenação das ações governamentais direcionadas a organização produtiva e social dos catadores(as);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Acompanhamento da execução de políticas públicas para inclusão social dos catadores(as) com monitoramento dos investimentos e demonstração de indicadores.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504846"/>
            <a:ext cx="8474080" cy="5522594"/>
            <a:chOff x="0" y="0"/>
            <a:chExt cx="11298773" cy="73634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325987" cy="7324799"/>
            </a:xfrm>
            <a:custGeom>
              <a:avLst/>
              <a:gdLst/>
              <a:ahLst/>
              <a:cxnLst/>
              <a:rect r="r" b="b" t="t" l="l"/>
              <a:pathLst>
                <a:path h="7324799" w="11325987">
                  <a:moveTo>
                    <a:pt x="0" y="1233919"/>
                  </a:moveTo>
                  <a:cubicBezTo>
                    <a:pt x="0" y="552264"/>
                    <a:pt x="721995" y="0"/>
                    <a:pt x="1612138" y="0"/>
                  </a:cubicBezTo>
                  <a:lnTo>
                    <a:pt x="9713849" y="0"/>
                  </a:lnTo>
                  <a:lnTo>
                    <a:pt x="9713849" y="19605"/>
                  </a:lnTo>
                  <a:lnTo>
                    <a:pt x="9713849" y="0"/>
                  </a:lnTo>
                  <a:cubicBezTo>
                    <a:pt x="10603992" y="0"/>
                    <a:pt x="11325987" y="552264"/>
                    <a:pt x="11325987" y="1233919"/>
                  </a:cubicBezTo>
                  <a:lnTo>
                    <a:pt x="11300587" y="1233919"/>
                  </a:lnTo>
                  <a:lnTo>
                    <a:pt x="11325987" y="1233919"/>
                  </a:lnTo>
                  <a:lnTo>
                    <a:pt x="11325987" y="6090881"/>
                  </a:lnTo>
                  <a:lnTo>
                    <a:pt x="11300587" y="6090881"/>
                  </a:lnTo>
                  <a:lnTo>
                    <a:pt x="11325987" y="6090881"/>
                  </a:lnTo>
                  <a:cubicBezTo>
                    <a:pt x="11325987" y="6772535"/>
                    <a:pt x="10603992" y="7324799"/>
                    <a:pt x="9713849" y="7324799"/>
                  </a:cubicBezTo>
                  <a:lnTo>
                    <a:pt x="9713849" y="7305194"/>
                  </a:lnTo>
                  <a:lnTo>
                    <a:pt x="9713849" y="7324799"/>
                  </a:lnTo>
                  <a:lnTo>
                    <a:pt x="1612138" y="7324799"/>
                  </a:lnTo>
                  <a:lnTo>
                    <a:pt x="1612138" y="7305194"/>
                  </a:lnTo>
                  <a:lnTo>
                    <a:pt x="1612138" y="7324799"/>
                  </a:lnTo>
                  <a:cubicBezTo>
                    <a:pt x="721995" y="7324701"/>
                    <a:pt x="0" y="6772438"/>
                    <a:pt x="0" y="6090881"/>
                  </a:cubicBezTo>
                  <a:lnTo>
                    <a:pt x="0" y="1233919"/>
                  </a:lnTo>
                  <a:lnTo>
                    <a:pt x="25400" y="1233919"/>
                  </a:lnTo>
                  <a:lnTo>
                    <a:pt x="0" y="1233919"/>
                  </a:lnTo>
                  <a:moveTo>
                    <a:pt x="50800" y="1233919"/>
                  </a:moveTo>
                  <a:lnTo>
                    <a:pt x="50800" y="6090881"/>
                  </a:lnTo>
                  <a:lnTo>
                    <a:pt x="25400" y="6090881"/>
                  </a:lnTo>
                  <a:lnTo>
                    <a:pt x="50800" y="6090881"/>
                  </a:lnTo>
                  <a:cubicBezTo>
                    <a:pt x="50800" y="6750479"/>
                    <a:pt x="749681" y="7285589"/>
                    <a:pt x="1612138" y="7285589"/>
                  </a:cubicBezTo>
                  <a:lnTo>
                    <a:pt x="9713849" y="7285589"/>
                  </a:lnTo>
                  <a:cubicBezTo>
                    <a:pt x="10576306" y="7285589"/>
                    <a:pt x="11275187" y="6750578"/>
                    <a:pt x="11275187" y="6090881"/>
                  </a:cubicBezTo>
                  <a:lnTo>
                    <a:pt x="11275187" y="1233919"/>
                  </a:lnTo>
                  <a:cubicBezTo>
                    <a:pt x="11275187" y="574221"/>
                    <a:pt x="10576306" y="39209"/>
                    <a:pt x="9713849" y="39209"/>
                  </a:cubicBezTo>
                  <a:lnTo>
                    <a:pt x="1612138" y="39209"/>
                  </a:lnTo>
                  <a:lnTo>
                    <a:pt x="1612138" y="19605"/>
                  </a:lnTo>
                  <a:lnTo>
                    <a:pt x="1612138" y="39209"/>
                  </a:lnTo>
                  <a:cubicBezTo>
                    <a:pt x="749681" y="39209"/>
                    <a:pt x="50800" y="574221"/>
                    <a:pt x="50800" y="1233919"/>
                  </a:cubicBezTo>
                  <a:close/>
                </a:path>
              </a:pathLst>
            </a:custGeom>
            <a:solidFill>
              <a:srgbClr val="F8661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800100" y="7214"/>
            <a:ext cx="571500" cy="571500"/>
            <a:chOff x="0" y="0"/>
            <a:chExt cx="762000" cy="76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800100" y="743682"/>
            <a:ext cx="571500" cy="571500"/>
            <a:chOff x="0" y="0"/>
            <a:chExt cx="762000" cy="76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CBF1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795106" y="1397300"/>
            <a:ext cx="571500" cy="571500"/>
            <a:chOff x="0" y="0"/>
            <a:chExt cx="762000" cy="76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FADC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800100" y="2050919"/>
            <a:ext cx="571500" cy="571500"/>
            <a:chOff x="0" y="0"/>
            <a:chExt cx="762000" cy="762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62000" cy="762000"/>
            </a:xfrm>
            <a:custGeom>
              <a:avLst/>
              <a:gdLst/>
              <a:ahLst/>
              <a:cxnLst/>
              <a:rect r="r" b="b" t="t" l="l"/>
              <a:pathLst>
                <a:path h="762000" w="762000">
                  <a:moveTo>
                    <a:pt x="0" y="381000"/>
                  </a:moveTo>
                  <a:cubicBezTo>
                    <a:pt x="0" y="170561"/>
                    <a:pt x="170561" y="0"/>
                    <a:pt x="381000" y="0"/>
                  </a:cubicBezTo>
                  <a:cubicBezTo>
                    <a:pt x="591439" y="0"/>
                    <a:pt x="762000" y="170561"/>
                    <a:pt x="762000" y="381000"/>
                  </a:cubicBezTo>
                  <a:cubicBezTo>
                    <a:pt x="762000" y="591439"/>
                    <a:pt x="591439" y="762000"/>
                    <a:pt x="381000" y="762000"/>
                  </a:cubicBezTo>
                  <a:cubicBezTo>
                    <a:pt x="170561" y="762000"/>
                    <a:pt x="0" y="591439"/>
                    <a:pt x="0" y="381000"/>
                  </a:cubicBezTo>
                  <a:close/>
                </a:path>
              </a:pathLst>
            </a:custGeom>
            <a:solidFill>
              <a:srgbClr val="2300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059189" y="1679443"/>
            <a:ext cx="14169621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II. Programa Pró-Catadores: 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0794363" y="4447880"/>
            <a:ext cx="6464937" cy="3636527"/>
            <a:chOff x="0" y="0"/>
            <a:chExt cx="6246680" cy="3513758"/>
          </a:xfrm>
        </p:grpSpPr>
        <p:sp>
          <p:nvSpPr>
            <p:cNvPr name="Freeform 16" id="16" descr="Programa Pró-Catador e Programa Diogo Sant'Ana — Secretaria-Geral"/>
            <p:cNvSpPr/>
            <p:nvPr/>
          </p:nvSpPr>
          <p:spPr>
            <a:xfrm flipH="false" flipV="false" rot="0">
              <a:off x="0" y="0"/>
              <a:ext cx="6246622" cy="3513709"/>
            </a:xfrm>
            <a:custGeom>
              <a:avLst/>
              <a:gdLst/>
              <a:ahLst/>
              <a:cxnLst/>
              <a:rect r="r" b="b" t="t" l="l"/>
              <a:pathLst>
                <a:path h="3513709" w="6246622">
                  <a:moveTo>
                    <a:pt x="0" y="0"/>
                  </a:moveTo>
                  <a:lnTo>
                    <a:pt x="6246622" y="0"/>
                  </a:lnTo>
                  <a:lnTo>
                    <a:pt x="6246622" y="3513709"/>
                  </a:lnTo>
                  <a:lnTo>
                    <a:pt x="0" y="3513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4863803" y="876903"/>
            <a:ext cx="2730015" cy="2628276"/>
            <a:chOff x="0" y="0"/>
            <a:chExt cx="3640020" cy="35043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40074" cy="3504311"/>
            </a:xfrm>
            <a:custGeom>
              <a:avLst/>
              <a:gdLst/>
              <a:ahLst/>
              <a:cxnLst/>
              <a:rect r="r" b="b" t="t" l="l"/>
              <a:pathLst>
                <a:path h="3504311" w="3640074">
                  <a:moveTo>
                    <a:pt x="0" y="0"/>
                  </a:moveTo>
                  <a:lnTo>
                    <a:pt x="3640074" y="0"/>
                  </a:lnTo>
                  <a:lnTo>
                    <a:pt x="3640074" y="3504311"/>
                  </a:lnTo>
                  <a:lnTo>
                    <a:pt x="0" y="3504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8" r="1" b="-39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DAG0IEOBtUc</dc:identifier>
  <dcterms:modified xsi:type="dcterms:W3CDTF">2011-08-01T06:04:30Z</dcterms:modified>
  <cp:revision>1</cp:revision>
  <dc:title>Kelly Mafort - Julia.pptx</dc:title>
</cp:coreProperties>
</file>