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notesMasterIdLst>
    <p:notesMasterId r:id="rId16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8288000" cy="10287000"/>
  <p:notesSz cx="6858000" cy="9144000"/>
  <p:embeddedFontLst>
    <p:embeddedFont>
      <p:font typeface="Arimo Bold" charset="1" panose="020B0704020202020204"/>
      <p:regular r:id="rId19"/>
    </p:embeddedFont>
    <p:embeddedFont>
      <p:font typeface="Arimo" charset="1" panose="020B0604020202020204"/>
      <p:regular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notesMasters/notesMaster1.xml" Type="http://schemas.openxmlformats.org/officeDocument/2006/relationships/notesMaster"/><Relationship Id="rId17" Target="theme/theme2.xml" Type="http://schemas.openxmlformats.org/officeDocument/2006/relationships/theme"/><Relationship Id="rId18" Target="notesSlides/notesSlide1.xml" Type="http://schemas.openxmlformats.org/officeDocument/2006/relationships/notesSlide"/><Relationship Id="rId19" Target="fonts/font19.fntdata" Type="http://schemas.openxmlformats.org/officeDocument/2006/relationships/font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21" Target="notesSlides/notesSlide2.xml" Type="http://schemas.openxmlformats.org/officeDocument/2006/relationships/notesSlide"/><Relationship Id="rId22" Target="notesSlides/notesSlide3.xml" Type="http://schemas.openxmlformats.org/officeDocument/2006/relationships/notesSlide"/><Relationship Id="rId23" Target="notesSlides/notesSlide4.xml" Type="http://schemas.openxmlformats.org/officeDocument/2006/relationships/notesSlide"/><Relationship Id="rId24" Target="notesSlides/notesSlide5.xml" Type="http://schemas.openxmlformats.org/officeDocument/2006/relationships/notesSlide"/><Relationship Id="rId25" Target="notesSlides/notesSlide6.xml" Type="http://schemas.openxmlformats.org/officeDocument/2006/relationships/notesSlide"/><Relationship Id="rId26" Target="notesSlides/notesSlide7.xml" Type="http://schemas.openxmlformats.org/officeDocument/2006/relationships/notesSlide"/><Relationship Id="rId27" Target="notesSlides/notesSlide8.xml" Type="http://schemas.openxmlformats.org/officeDocument/2006/relationships/notesSlide"/><Relationship Id="rId28" Target="notesSlides/notesSlide9.xml" Type="http://schemas.openxmlformats.org/officeDocument/2006/relationships/notesSlide"/><Relationship Id="rId29" Target="notesSlides/notesSlide10.xml" Type="http://schemas.openxmlformats.org/officeDocument/2006/relationships/notesSlide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1.7.2013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10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0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3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_rels/notesSlide4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_rels/notesSlide5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5.xml" Type="http://schemas.openxmlformats.org/officeDocument/2006/relationships/slide"/></Relationships>
</file>

<file path=ppt/notesSlides/_rels/notesSlide6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6.xml" Type="http://schemas.openxmlformats.org/officeDocument/2006/relationships/slide"/></Relationships>
</file>

<file path=ppt/notesSlides/_rels/notesSlide7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7.xml" Type="http://schemas.openxmlformats.org/officeDocument/2006/relationships/slide"/></Relationships>
</file>

<file path=ppt/notesSlides/_rels/notesSlide8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8.xml" Type="http://schemas.openxmlformats.org/officeDocument/2006/relationships/slide"/></Relationships>
</file>

<file path=ppt/notesSlides/_rels/notesSlide9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9.xml" Type="http://schemas.openxmlformats.org/officeDocument/2006/relationships/slide"/></Relationships>
</file>

<file path=ppt/notesSlides/notesSlide1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>1</a:t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>10</a:t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>2</a:t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>3</a:t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>4</a:t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>5</a:t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>6</a:t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>7</a:t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>8</a:t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>9</a:t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png" Type="http://schemas.openxmlformats.org/officeDocument/2006/relationships/image"/><Relationship Id="rId4" Target="../media/image2.png" Type="http://schemas.openxmlformats.org/officeDocument/2006/relationships/image"/><Relationship Id="rId5" Target="../media/image3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0.xml" Type="http://schemas.openxmlformats.org/officeDocument/2006/relationships/notesSlide"/><Relationship Id="rId3" Target="../media/image1.png" Type="http://schemas.openxmlformats.org/officeDocument/2006/relationships/image"/><Relationship Id="rId4" Target="../media/image3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2.xml" Type="http://schemas.openxmlformats.org/officeDocument/2006/relationships/notesSlide"/><Relationship Id="rId3" Target="https://gamma.app/?utm_source=made-with-gamma" TargetMode="External" Type="http://schemas.openxmlformats.org/officeDocument/2006/relationships/hyperlink"/><Relationship Id="rId4" Target="../media/image4.png" Type="http://schemas.openxmlformats.org/officeDocument/2006/relationships/image"/><Relationship Id="rId5" Target="../media/image1.png" Type="http://schemas.openxmlformats.org/officeDocument/2006/relationships/image"/><Relationship Id="rId6" Target="../media/image3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3.xml" Type="http://schemas.openxmlformats.org/officeDocument/2006/relationships/notesSlide"/><Relationship Id="rId3" Target="https://gamma.app/?utm_source=made-with-gamma" TargetMode="External" Type="http://schemas.openxmlformats.org/officeDocument/2006/relationships/hyperlink"/><Relationship Id="rId4" Target="../media/image4.png" Type="http://schemas.openxmlformats.org/officeDocument/2006/relationships/image"/><Relationship Id="rId5" Target="../media/image1.png" Type="http://schemas.openxmlformats.org/officeDocument/2006/relationships/image"/><Relationship Id="rId6" Target="../media/image3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0.png" Type="http://schemas.openxmlformats.org/officeDocument/2006/relationships/image"/><Relationship Id="rId11" Target="../media/image11.png" Type="http://schemas.openxmlformats.org/officeDocument/2006/relationships/image"/><Relationship Id="rId12" Target="../media/image12.png" Type="http://schemas.openxmlformats.org/officeDocument/2006/relationships/image"/><Relationship Id="rId13" Target="../media/image13.png" Type="http://schemas.openxmlformats.org/officeDocument/2006/relationships/image"/><Relationship Id="rId14" Target="../media/image14.png" Type="http://schemas.openxmlformats.org/officeDocument/2006/relationships/image"/><Relationship Id="rId15" Target="../media/image1.png" Type="http://schemas.openxmlformats.org/officeDocument/2006/relationships/image"/><Relationship Id="rId16" Target="../media/image3.png" Type="http://schemas.openxmlformats.org/officeDocument/2006/relationships/image"/><Relationship Id="rId2" Target="../notesSlides/notesSlide4.xml" Type="http://schemas.openxmlformats.org/officeDocument/2006/relationships/notesSlide"/><Relationship Id="rId3" Target="https://gamma.app/?utm_source=made-with-gamma" TargetMode="External" Type="http://schemas.openxmlformats.org/officeDocument/2006/relationships/hyperlink"/><Relationship Id="rId4" Target="../media/image4.png" Type="http://schemas.openxmlformats.org/officeDocument/2006/relationships/image"/><Relationship Id="rId5" Target="../media/image5.png" Type="http://schemas.openxmlformats.org/officeDocument/2006/relationships/image"/><Relationship Id="rId6" Target="../media/image6.png" Type="http://schemas.openxmlformats.org/officeDocument/2006/relationships/image"/><Relationship Id="rId7" Target="../media/image7.png" Type="http://schemas.openxmlformats.org/officeDocument/2006/relationships/image"/><Relationship Id="rId8" Target="../media/image8.png" Type="http://schemas.openxmlformats.org/officeDocument/2006/relationships/image"/><Relationship Id="rId9" Target="../media/image9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5.xml" Type="http://schemas.openxmlformats.org/officeDocument/2006/relationships/notesSlide"/><Relationship Id="rId3" Target="../media/image1.png" Type="http://schemas.openxmlformats.org/officeDocument/2006/relationships/image"/><Relationship Id="rId4" Target="../media/image3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6.xml" Type="http://schemas.openxmlformats.org/officeDocument/2006/relationships/notesSlide"/><Relationship Id="rId3" Target="../media/image1.png" Type="http://schemas.openxmlformats.org/officeDocument/2006/relationships/image"/><Relationship Id="rId4" Target="../media/image3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7.xml" Type="http://schemas.openxmlformats.org/officeDocument/2006/relationships/notesSlide"/><Relationship Id="rId3" Target="../media/image3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8.xml" Type="http://schemas.openxmlformats.org/officeDocument/2006/relationships/notesSlide"/><Relationship Id="rId3" Target="../media/image15.png" Type="http://schemas.openxmlformats.org/officeDocument/2006/relationships/image"/><Relationship Id="rId4" Target="../media/image16.svg" Type="http://schemas.openxmlformats.org/officeDocument/2006/relationships/image"/><Relationship Id="rId5" Target="../media/image17.png" Type="http://schemas.openxmlformats.org/officeDocument/2006/relationships/image"/><Relationship Id="rId6" Target="../media/image18.svg" Type="http://schemas.openxmlformats.org/officeDocument/2006/relationships/image"/><Relationship Id="rId7" Target="../media/image19.png" Type="http://schemas.openxmlformats.org/officeDocument/2006/relationships/image"/><Relationship Id="rId8" Target="../media/image20.svg" Type="http://schemas.openxmlformats.org/officeDocument/2006/relationships/image"/><Relationship Id="rId9" Target="../media/image3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9.xml" Type="http://schemas.openxmlformats.org/officeDocument/2006/relationships/notesSlide"/><Relationship Id="rId3" Target="https://gamma.app/?utm_source=made-with-gamma" TargetMode="External" Type="http://schemas.openxmlformats.org/officeDocument/2006/relationships/hyperlink"/><Relationship Id="rId4" Target="../media/image4.png" Type="http://schemas.openxmlformats.org/officeDocument/2006/relationships/image"/><Relationship Id="rId5" Target="../media/image1.png" Type="http://schemas.openxmlformats.org/officeDocument/2006/relationships/image"/><Relationship Id="rId6" Target="../media/image3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3D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6974158" y="0"/>
            <a:ext cx="1313842" cy="10287000"/>
            <a:chOff x="0" y="0"/>
            <a:chExt cx="1751789" cy="13716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751838" cy="13716000"/>
            </a:xfrm>
            <a:custGeom>
              <a:avLst/>
              <a:gdLst/>
              <a:ahLst/>
              <a:cxnLst/>
              <a:rect r="r" b="b" t="t" l="l"/>
              <a:pathLst>
                <a:path h="13716000" w="1751838">
                  <a:moveTo>
                    <a:pt x="0" y="0"/>
                  </a:moveTo>
                  <a:lnTo>
                    <a:pt x="1751838" y="0"/>
                  </a:lnTo>
                  <a:lnTo>
                    <a:pt x="1751838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0" t="0" r="2" b="0"/>
              </a:stretch>
            </a:blipFill>
          </p:spPr>
        </p:sp>
      </p:grpSp>
      <p:grpSp>
        <p:nvGrpSpPr>
          <p:cNvPr name="Group 4" id="4"/>
          <p:cNvGrpSpPr/>
          <p:nvPr/>
        </p:nvGrpSpPr>
        <p:grpSpPr>
          <a:xfrm rot="0">
            <a:off x="5422912" y="8771645"/>
            <a:ext cx="7442176" cy="973309"/>
            <a:chOff x="0" y="0"/>
            <a:chExt cx="9922901" cy="1297745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9922891" cy="1297686"/>
            </a:xfrm>
            <a:custGeom>
              <a:avLst/>
              <a:gdLst/>
              <a:ahLst/>
              <a:cxnLst/>
              <a:rect r="r" b="b" t="t" l="l"/>
              <a:pathLst>
                <a:path h="1297686" w="9922891">
                  <a:moveTo>
                    <a:pt x="0" y="0"/>
                  </a:moveTo>
                  <a:lnTo>
                    <a:pt x="9922891" y="0"/>
                  </a:lnTo>
                  <a:lnTo>
                    <a:pt x="9922891" y="1297686"/>
                  </a:lnTo>
                  <a:lnTo>
                    <a:pt x="0" y="129768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0" t="-125" r="0" b="-130"/>
              </a:stretch>
            </a:blipFill>
          </p:spPr>
        </p:sp>
      </p:grpSp>
      <p:sp>
        <p:nvSpPr>
          <p:cNvPr name="TextBox 6" id="6"/>
          <p:cNvSpPr txBox="true"/>
          <p:nvPr/>
        </p:nvSpPr>
        <p:spPr>
          <a:xfrm rot="0">
            <a:off x="3449198" y="3009208"/>
            <a:ext cx="11389604" cy="14304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611"/>
              </a:lnSpc>
            </a:pPr>
            <a:r>
              <a:rPr lang="en-US" b="true" sz="4500">
                <a:solidFill>
                  <a:srgbClr val="000000"/>
                </a:solidFill>
                <a:latin typeface="Arimo Bold"/>
                <a:ea typeface="Arimo Bold"/>
                <a:cs typeface="Arimo Bold"/>
                <a:sym typeface="Arimo Bold"/>
              </a:rPr>
              <a:t>Acesso à Justiça e Direitos Indígenas: Uma Perspectiva Interseccional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074148" y="4582908"/>
            <a:ext cx="12139705" cy="10068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71"/>
              </a:lnSpc>
            </a:pPr>
            <a:r>
              <a:rPr lang="en-US" sz="2499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Uma análise sobre as desigualdades raciais e étnicas no sistema de justiça brasileiro, com foco na luta histórica dos povos indígenas por reconhecimento e direitos.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6457254" y="6291154"/>
            <a:ext cx="5373493" cy="7047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700"/>
              </a:lnSpc>
            </a:pPr>
            <a:r>
              <a:rPr lang="en-US" b="true" sz="3500">
                <a:solidFill>
                  <a:srgbClr val="000000"/>
                </a:solidFill>
                <a:latin typeface="Arimo Bold"/>
                <a:ea typeface="Arimo Bold"/>
                <a:cs typeface="Arimo Bold"/>
                <a:sym typeface="Arimo Bold"/>
              </a:rPr>
              <a:t>Maurício Terena</a:t>
            </a:r>
          </a:p>
        </p:txBody>
      </p:sp>
      <p:sp>
        <p:nvSpPr>
          <p:cNvPr name="Freeform 9" id="9"/>
          <p:cNvSpPr/>
          <p:nvPr/>
        </p:nvSpPr>
        <p:spPr>
          <a:xfrm flipH="false" flipV="false" rot="0">
            <a:off x="433161" y="429148"/>
            <a:ext cx="4835217" cy="1054190"/>
          </a:xfrm>
          <a:custGeom>
            <a:avLst/>
            <a:gdLst/>
            <a:ahLst/>
            <a:cxnLst/>
            <a:rect r="r" b="b" t="t" l="l"/>
            <a:pathLst>
              <a:path h="1054190" w="4835217">
                <a:moveTo>
                  <a:pt x="0" y="0"/>
                </a:moveTo>
                <a:lnTo>
                  <a:pt x="4835217" y="0"/>
                </a:lnTo>
                <a:lnTo>
                  <a:pt x="4835217" y="1054190"/>
                </a:lnTo>
                <a:lnTo>
                  <a:pt x="0" y="105419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3D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5400000">
            <a:off x="21758251" y="4759349"/>
            <a:ext cx="1317465" cy="10315367"/>
            <a:chOff x="0" y="0"/>
            <a:chExt cx="3114292" cy="24384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114294" cy="24384000"/>
            </a:xfrm>
            <a:custGeom>
              <a:avLst/>
              <a:gdLst/>
              <a:ahLst/>
              <a:cxnLst/>
              <a:rect r="r" b="b" t="t" l="l"/>
              <a:pathLst>
                <a:path h="24384000" w="3114294">
                  <a:moveTo>
                    <a:pt x="0" y="0"/>
                  </a:moveTo>
                  <a:lnTo>
                    <a:pt x="3114294" y="0"/>
                  </a:lnTo>
                  <a:lnTo>
                    <a:pt x="3114294" y="24384000"/>
                  </a:lnTo>
                  <a:lnTo>
                    <a:pt x="0" y="24384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0" t="0" r="0" b="0"/>
              </a:stretch>
            </a:blipFill>
          </p:spPr>
        </p:sp>
      </p:grpSp>
      <p:sp>
        <p:nvSpPr>
          <p:cNvPr name="Freeform 4" id="4"/>
          <p:cNvSpPr/>
          <p:nvPr/>
        </p:nvSpPr>
        <p:spPr>
          <a:xfrm flipH="false" flipV="false" rot="0">
            <a:off x="433161" y="429148"/>
            <a:ext cx="3171484" cy="691457"/>
          </a:xfrm>
          <a:custGeom>
            <a:avLst/>
            <a:gdLst/>
            <a:ahLst/>
            <a:cxnLst/>
            <a:rect r="r" b="b" t="t" l="l"/>
            <a:pathLst>
              <a:path h="691457" w="3171484">
                <a:moveTo>
                  <a:pt x="0" y="0"/>
                </a:moveTo>
                <a:lnTo>
                  <a:pt x="3171484" y="0"/>
                </a:lnTo>
                <a:lnTo>
                  <a:pt x="3171484" y="691457"/>
                </a:lnTo>
                <a:lnTo>
                  <a:pt x="0" y="69145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5400000">
            <a:off x="254560" y="4222751"/>
            <a:ext cx="1527742" cy="1170540"/>
            <a:chOff x="0" y="0"/>
            <a:chExt cx="513415" cy="393373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13415" cy="393373"/>
            </a:xfrm>
            <a:custGeom>
              <a:avLst/>
              <a:gdLst/>
              <a:ahLst/>
              <a:cxnLst/>
              <a:rect r="r" b="b" t="t" l="l"/>
              <a:pathLst>
                <a:path h="393373" w="513415">
                  <a:moveTo>
                    <a:pt x="0" y="0"/>
                  </a:moveTo>
                  <a:lnTo>
                    <a:pt x="310215" y="0"/>
                  </a:lnTo>
                  <a:lnTo>
                    <a:pt x="513415" y="196687"/>
                  </a:lnTo>
                  <a:lnTo>
                    <a:pt x="310215" y="393373"/>
                  </a:lnTo>
                  <a:lnTo>
                    <a:pt x="0" y="393373"/>
                  </a:lnTo>
                  <a:lnTo>
                    <a:pt x="203200" y="1966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86614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177800" y="-171450"/>
              <a:ext cx="259415" cy="56482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700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5837865" y="1321269"/>
            <a:ext cx="6612270" cy="72549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612"/>
              </a:lnSpc>
            </a:pPr>
            <a:r>
              <a:rPr lang="en-US" b="true" sz="4500">
                <a:solidFill>
                  <a:srgbClr val="000000"/>
                </a:solidFill>
                <a:latin typeface="Arimo Bold"/>
                <a:ea typeface="Arimo Bold"/>
                <a:cs typeface="Arimo Bold"/>
                <a:sym typeface="Arimo Bold"/>
              </a:rPr>
              <a:t>Caminhos para o Futuro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028700" y="2224939"/>
            <a:ext cx="17038318" cy="14286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700"/>
              </a:lnSpc>
            </a:pPr>
            <a:r>
              <a:rPr lang="en-US" sz="3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A luta por acesso à justiça dos povos indígenas continua sendo uma questão central para a construção de uma sociedade verdadeiramente democrática e inclusiva.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2051872" y="4223572"/>
            <a:ext cx="5093806" cy="5684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374"/>
              </a:lnSpc>
            </a:pPr>
            <a:r>
              <a:rPr lang="en-US" b="true" sz="3500">
                <a:solidFill>
                  <a:srgbClr val="000000"/>
                </a:solidFill>
                <a:latin typeface="Arimo Bold"/>
                <a:ea typeface="Arimo Bold"/>
                <a:cs typeface="Arimo Bold"/>
                <a:sym typeface="Arimo Bold"/>
              </a:rPr>
              <a:t>Formação Intercultural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2051871" y="4636571"/>
            <a:ext cx="16311881" cy="7047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700"/>
              </a:lnSpc>
            </a:pPr>
            <a:r>
              <a:rPr lang="en-US" sz="3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Capacitação de operadores do direito em direitos indígenas e pluralismo jurídico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2051872" y="5820679"/>
            <a:ext cx="6106670" cy="5684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374"/>
              </a:lnSpc>
            </a:pPr>
            <a:r>
              <a:rPr lang="en-US" b="true" sz="3500">
                <a:solidFill>
                  <a:srgbClr val="000000"/>
                </a:solidFill>
                <a:latin typeface="Arimo Bold"/>
                <a:ea typeface="Arimo Bold"/>
                <a:cs typeface="Arimo Bold"/>
                <a:sym typeface="Arimo Bold"/>
              </a:rPr>
              <a:t>Fortalecimento Institucional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2051871" y="6233677"/>
            <a:ext cx="16602736" cy="14286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700"/>
              </a:lnSpc>
            </a:pPr>
            <a:r>
              <a:rPr lang="en-US" sz="3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Ampliação da representação indígena em órgãos de justiça e formulação de políticas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2051872" y="7827143"/>
            <a:ext cx="5093806" cy="5684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374"/>
              </a:lnSpc>
            </a:pPr>
            <a:r>
              <a:rPr lang="en-US" b="true" sz="3500">
                <a:solidFill>
                  <a:srgbClr val="000000"/>
                </a:solidFill>
                <a:latin typeface="Arimo Bold"/>
                <a:ea typeface="Arimo Bold"/>
                <a:cs typeface="Arimo Bold"/>
                <a:sym typeface="Arimo Bold"/>
              </a:rPr>
              <a:t>Efetivação de Direitos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2018903" y="8322979"/>
            <a:ext cx="15867944" cy="14286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700"/>
              </a:lnSpc>
            </a:pPr>
            <a:r>
              <a:rPr lang="en-US" sz="3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Implementação plena dos marcos normativos existentes com participação indígena</a:t>
            </a:r>
          </a:p>
        </p:txBody>
      </p:sp>
      <p:grpSp>
        <p:nvGrpSpPr>
          <p:cNvPr name="Group 16" id="16"/>
          <p:cNvGrpSpPr/>
          <p:nvPr/>
        </p:nvGrpSpPr>
        <p:grpSpPr>
          <a:xfrm rot="5400000">
            <a:off x="254560" y="6027855"/>
            <a:ext cx="1527742" cy="1170540"/>
            <a:chOff x="0" y="0"/>
            <a:chExt cx="513415" cy="393373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513415" cy="393373"/>
            </a:xfrm>
            <a:custGeom>
              <a:avLst/>
              <a:gdLst/>
              <a:ahLst/>
              <a:cxnLst/>
              <a:rect r="r" b="b" t="t" l="l"/>
              <a:pathLst>
                <a:path h="393373" w="513415">
                  <a:moveTo>
                    <a:pt x="0" y="0"/>
                  </a:moveTo>
                  <a:lnTo>
                    <a:pt x="310215" y="0"/>
                  </a:lnTo>
                  <a:lnTo>
                    <a:pt x="513415" y="196687"/>
                  </a:lnTo>
                  <a:lnTo>
                    <a:pt x="310215" y="393373"/>
                  </a:lnTo>
                  <a:lnTo>
                    <a:pt x="0" y="393373"/>
                  </a:lnTo>
                  <a:lnTo>
                    <a:pt x="203200" y="1966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86614"/>
            </a:solidFill>
          </p:spPr>
        </p:sp>
        <p:sp>
          <p:nvSpPr>
            <p:cNvPr name="TextBox 18" id="18"/>
            <p:cNvSpPr txBox="true"/>
            <p:nvPr/>
          </p:nvSpPr>
          <p:spPr>
            <a:xfrm>
              <a:off x="177800" y="-171450"/>
              <a:ext cx="259415" cy="56482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700"/>
                </a:lnSpc>
              </a:pPr>
            </a:p>
          </p:txBody>
        </p:sp>
      </p:grpSp>
      <p:grpSp>
        <p:nvGrpSpPr>
          <p:cNvPr name="Group 19" id="19"/>
          <p:cNvGrpSpPr/>
          <p:nvPr/>
        </p:nvGrpSpPr>
        <p:grpSpPr>
          <a:xfrm rot="5400000">
            <a:off x="254560" y="7984222"/>
            <a:ext cx="1527742" cy="1170540"/>
            <a:chOff x="0" y="0"/>
            <a:chExt cx="513415" cy="393373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513415" cy="393373"/>
            </a:xfrm>
            <a:custGeom>
              <a:avLst/>
              <a:gdLst/>
              <a:ahLst/>
              <a:cxnLst/>
              <a:rect r="r" b="b" t="t" l="l"/>
              <a:pathLst>
                <a:path h="393373" w="513415">
                  <a:moveTo>
                    <a:pt x="0" y="0"/>
                  </a:moveTo>
                  <a:lnTo>
                    <a:pt x="310215" y="0"/>
                  </a:lnTo>
                  <a:lnTo>
                    <a:pt x="513415" y="196687"/>
                  </a:lnTo>
                  <a:lnTo>
                    <a:pt x="310215" y="393373"/>
                  </a:lnTo>
                  <a:lnTo>
                    <a:pt x="0" y="393373"/>
                  </a:lnTo>
                  <a:lnTo>
                    <a:pt x="203200" y="1966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86614"/>
            </a:solidFill>
          </p:spPr>
        </p:sp>
        <p:sp>
          <p:nvSpPr>
            <p:cNvPr name="TextBox 21" id="21"/>
            <p:cNvSpPr txBox="true"/>
            <p:nvPr/>
          </p:nvSpPr>
          <p:spPr>
            <a:xfrm>
              <a:off x="177800" y="-171450"/>
              <a:ext cx="259415" cy="56482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700"/>
                </a:lnSpc>
              </a:pPr>
            </a:p>
          </p:txBody>
        </p: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3D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6049019" y="9686925"/>
            <a:ext cx="2153221" cy="514350"/>
            <a:chOff x="0" y="0"/>
            <a:chExt cx="2870962" cy="685800"/>
          </a:xfrm>
        </p:grpSpPr>
        <p:sp>
          <p:nvSpPr>
            <p:cNvPr name="Freeform 3" id="3" descr="preencoded.png">
              <a:hlinkClick r:id="rId3" tooltip="https://gamma.app/?utm_source=made-with-gamma"/>
            </p:cNvPr>
            <p:cNvSpPr/>
            <p:nvPr/>
          </p:nvSpPr>
          <p:spPr>
            <a:xfrm flipH="false" flipV="false" rot="0">
              <a:off x="0" y="0"/>
              <a:ext cx="2870962" cy="685800"/>
            </a:xfrm>
            <a:custGeom>
              <a:avLst/>
              <a:gdLst/>
              <a:ahLst/>
              <a:cxnLst/>
              <a:rect r="r" b="b" t="t" l="l"/>
              <a:pathLst>
                <a:path h="685800" w="2870962">
                  <a:moveTo>
                    <a:pt x="0" y="0"/>
                  </a:moveTo>
                  <a:lnTo>
                    <a:pt x="2870962" y="0"/>
                  </a:lnTo>
                  <a:lnTo>
                    <a:pt x="2870962" y="685800"/>
                  </a:lnTo>
                  <a:lnTo>
                    <a:pt x="0" y="6858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-82" t="0" r="-82" b="0"/>
              </a:stretch>
            </a:blipFill>
          </p:spPr>
        </p:sp>
      </p:grpSp>
      <p:grpSp>
        <p:nvGrpSpPr>
          <p:cNvPr name="Group 4" id="4"/>
          <p:cNvGrpSpPr/>
          <p:nvPr/>
        </p:nvGrpSpPr>
        <p:grpSpPr>
          <a:xfrm rot="0">
            <a:off x="8187932" y="3684893"/>
            <a:ext cx="9534716" cy="2156841"/>
            <a:chOff x="0" y="0"/>
            <a:chExt cx="12712955" cy="2875788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2712954" cy="2875788"/>
            </a:xfrm>
            <a:custGeom>
              <a:avLst/>
              <a:gdLst/>
              <a:ahLst/>
              <a:cxnLst/>
              <a:rect r="r" b="b" t="t" l="l"/>
              <a:pathLst>
                <a:path h="2875788" w="12712954">
                  <a:moveTo>
                    <a:pt x="0" y="55626"/>
                  </a:moveTo>
                  <a:cubicBezTo>
                    <a:pt x="0" y="24892"/>
                    <a:pt x="24892" y="0"/>
                    <a:pt x="55626" y="0"/>
                  </a:cubicBezTo>
                  <a:lnTo>
                    <a:pt x="12657328" y="0"/>
                  </a:lnTo>
                  <a:cubicBezTo>
                    <a:pt x="12688062" y="0"/>
                    <a:pt x="12712954" y="24892"/>
                    <a:pt x="12712954" y="55626"/>
                  </a:cubicBezTo>
                  <a:lnTo>
                    <a:pt x="12712954" y="2820162"/>
                  </a:lnTo>
                  <a:cubicBezTo>
                    <a:pt x="12712954" y="2850896"/>
                    <a:pt x="12688062" y="2875788"/>
                    <a:pt x="12657328" y="2875788"/>
                  </a:cubicBezTo>
                  <a:lnTo>
                    <a:pt x="55626" y="2875788"/>
                  </a:lnTo>
                  <a:cubicBezTo>
                    <a:pt x="24892" y="2875788"/>
                    <a:pt x="0" y="2850896"/>
                    <a:pt x="0" y="2820162"/>
                  </a:cubicBezTo>
                  <a:close/>
                </a:path>
              </a:pathLst>
            </a:custGeom>
            <a:solidFill>
              <a:srgbClr val="EFC900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8187932" y="6119572"/>
            <a:ext cx="9534716" cy="2156841"/>
            <a:chOff x="0" y="0"/>
            <a:chExt cx="12712955" cy="2875788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2712954" cy="2875788"/>
            </a:xfrm>
            <a:custGeom>
              <a:avLst/>
              <a:gdLst/>
              <a:ahLst/>
              <a:cxnLst/>
              <a:rect r="r" b="b" t="t" l="l"/>
              <a:pathLst>
                <a:path h="2875788" w="12712954">
                  <a:moveTo>
                    <a:pt x="0" y="55626"/>
                  </a:moveTo>
                  <a:cubicBezTo>
                    <a:pt x="0" y="24892"/>
                    <a:pt x="24892" y="0"/>
                    <a:pt x="55626" y="0"/>
                  </a:cubicBezTo>
                  <a:lnTo>
                    <a:pt x="12657328" y="0"/>
                  </a:lnTo>
                  <a:cubicBezTo>
                    <a:pt x="12688062" y="0"/>
                    <a:pt x="12712954" y="24892"/>
                    <a:pt x="12712954" y="55626"/>
                  </a:cubicBezTo>
                  <a:lnTo>
                    <a:pt x="12712954" y="2820162"/>
                  </a:lnTo>
                  <a:cubicBezTo>
                    <a:pt x="12712954" y="2850896"/>
                    <a:pt x="12688062" y="2875788"/>
                    <a:pt x="12657328" y="2875788"/>
                  </a:cubicBezTo>
                  <a:lnTo>
                    <a:pt x="55626" y="2875788"/>
                  </a:lnTo>
                  <a:cubicBezTo>
                    <a:pt x="24892" y="2875788"/>
                    <a:pt x="0" y="2850896"/>
                    <a:pt x="0" y="2820162"/>
                  </a:cubicBezTo>
                  <a:close/>
                </a:path>
              </a:pathLst>
            </a:custGeom>
            <a:solidFill>
              <a:srgbClr val="EFC900"/>
            </a:solidFill>
          </p:spPr>
        </p:sp>
      </p:grpSp>
      <p:grpSp>
        <p:nvGrpSpPr>
          <p:cNvPr name="Group 8" id="8"/>
          <p:cNvGrpSpPr/>
          <p:nvPr/>
        </p:nvGrpSpPr>
        <p:grpSpPr>
          <a:xfrm rot="5400000">
            <a:off x="7976141" y="1427566"/>
            <a:ext cx="2335719" cy="18288000"/>
            <a:chOff x="0" y="0"/>
            <a:chExt cx="3114292" cy="243840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3114294" cy="24384000"/>
            </a:xfrm>
            <a:custGeom>
              <a:avLst/>
              <a:gdLst/>
              <a:ahLst/>
              <a:cxnLst/>
              <a:rect r="r" b="b" t="t" l="l"/>
              <a:pathLst>
                <a:path h="24384000" w="3114294">
                  <a:moveTo>
                    <a:pt x="0" y="0"/>
                  </a:moveTo>
                  <a:lnTo>
                    <a:pt x="3114294" y="0"/>
                  </a:lnTo>
                  <a:lnTo>
                    <a:pt x="3114294" y="24384000"/>
                  </a:lnTo>
                  <a:lnTo>
                    <a:pt x="0" y="24384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0" r="0" b="0"/>
              </a:stretch>
            </a:blipFill>
          </p:spPr>
        </p:sp>
      </p:grpSp>
      <p:sp>
        <p:nvSpPr>
          <p:cNvPr name="TextBox 10" id="10"/>
          <p:cNvSpPr txBox="true"/>
          <p:nvPr/>
        </p:nvSpPr>
        <p:spPr>
          <a:xfrm rot="0">
            <a:off x="2837562" y="1791073"/>
            <a:ext cx="13211457" cy="73176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638"/>
              </a:lnSpc>
            </a:pPr>
            <a:r>
              <a:rPr lang="en-US" b="true" sz="4500">
                <a:solidFill>
                  <a:srgbClr val="000000"/>
                </a:solidFill>
                <a:latin typeface="Arimo Bold"/>
                <a:ea typeface="Arimo Bold"/>
                <a:cs typeface="Arimo Bold"/>
                <a:sym typeface="Arimo Bold"/>
              </a:rPr>
              <a:t>A Herança Colonial: Tutela e Integração Forçada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028700" y="4100502"/>
            <a:ext cx="6748587" cy="359837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761"/>
              </a:lnSpc>
            </a:pPr>
            <a:r>
              <a:rPr lang="en-US" sz="36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Durante séculos, a política indigenista brasileira fundamentou-se em dois pilares que negavam a autonomia dos povos originários: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8465795" y="3905606"/>
            <a:ext cx="3473351" cy="457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374"/>
              </a:lnSpc>
            </a:pPr>
            <a:r>
              <a:rPr lang="en-US" sz="2687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Sistema de Tutela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8465795" y="4465200"/>
            <a:ext cx="8978950" cy="10986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00"/>
              </a:lnSpc>
            </a:pPr>
            <a:r>
              <a:rPr lang="en-US" sz="2187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Estado como "protetor" paternalista, tratando indígenas como incapazes civilmente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8465795" y="6340285"/>
            <a:ext cx="3605212" cy="457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374"/>
              </a:lnSpc>
            </a:pPr>
            <a:r>
              <a:rPr lang="en-US" sz="2687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Política de Integração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8465795" y="6899878"/>
            <a:ext cx="8978950" cy="10986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00"/>
              </a:lnSpc>
            </a:pPr>
            <a:r>
              <a:rPr lang="en-US" sz="2187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Objetivo de assimilar comunidades à sociedade não-indígena, apagando culturas milenares</a:t>
            </a:r>
          </a:p>
        </p:txBody>
      </p:sp>
      <p:sp>
        <p:nvSpPr>
          <p:cNvPr name="Freeform 16" id="16"/>
          <p:cNvSpPr/>
          <p:nvPr/>
        </p:nvSpPr>
        <p:spPr>
          <a:xfrm flipH="false" flipV="false" rot="0">
            <a:off x="433161" y="429148"/>
            <a:ext cx="3171484" cy="691457"/>
          </a:xfrm>
          <a:custGeom>
            <a:avLst/>
            <a:gdLst/>
            <a:ahLst/>
            <a:cxnLst/>
            <a:rect r="r" b="b" t="t" l="l"/>
            <a:pathLst>
              <a:path h="691457" w="3171484">
                <a:moveTo>
                  <a:pt x="0" y="0"/>
                </a:moveTo>
                <a:lnTo>
                  <a:pt x="3171484" y="0"/>
                </a:lnTo>
                <a:lnTo>
                  <a:pt x="3171484" y="691457"/>
                </a:lnTo>
                <a:lnTo>
                  <a:pt x="0" y="691457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3D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6049019" y="9686925"/>
            <a:ext cx="2153221" cy="514350"/>
            <a:chOff x="0" y="0"/>
            <a:chExt cx="2870962" cy="685800"/>
          </a:xfrm>
        </p:grpSpPr>
        <p:sp>
          <p:nvSpPr>
            <p:cNvPr name="Freeform 3" id="3" descr="preencoded.png">
              <a:hlinkClick r:id="rId3" tooltip="https://gamma.app/?utm_source=made-with-gamma"/>
            </p:cNvPr>
            <p:cNvSpPr/>
            <p:nvPr/>
          </p:nvSpPr>
          <p:spPr>
            <a:xfrm flipH="false" flipV="false" rot="0">
              <a:off x="0" y="0"/>
              <a:ext cx="2870962" cy="685800"/>
            </a:xfrm>
            <a:custGeom>
              <a:avLst/>
              <a:gdLst/>
              <a:ahLst/>
              <a:cxnLst/>
              <a:rect r="r" b="b" t="t" l="l"/>
              <a:pathLst>
                <a:path h="685800" w="2870962">
                  <a:moveTo>
                    <a:pt x="0" y="0"/>
                  </a:moveTo>
                  <a:lnTo>
                    <a:pt x="2870962" y="0"/>
                  </a:lnTo>
                  <a:lnTo>
                    <a:pt x="2870962" y="685800"/>
                  </a:lnTo>
                  <a:lnTo>
                    <a:pt x="0" y="6858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-82" t="0" r="-82" b="0"/>
              </a:stretch>
            </a:blipFill>
          </p:spPr>
        </p:sp>
      </p:grpSp>
      <p:sp>
        <p:nvSpPr>
          <p:cNvPr name="TextBox 4" id="4"/>
          <p:cNvSpPr txBox="true"/>
          <p:nvPr/>
        </p:nvSpPr>
        <p:spPr>
          <a:xfrm rot="0">
            <a:off x="3751746" y="2376073"/>
            <a:ext cx="10784508" cy="72549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612"/>
              </a:lnSpc>
            </a:pPr>
            <a:r>
              <a:rPr lang="en-US" b="true" sz="4500">
                <a:solidFill>
                  <a:srgbClr val="000000"/>
                </a:solidFill>
                <a:latin typeface="Arimo Bold"/>
                <a:ea typeface="Arimo Bold"/>
                <a:cs typeface="Arimo Bold"/>
                <a:sym typeface="Arimo Bold"/>
              </a:rPr>
              <a:t>1988: O Marco Constitucional da Virada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872411" y="3403171"/>
            <a:ext cx="15140199" cy="14286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700"/>
              </a:lnSpc>
            </a:pPr>
            <a:r>
              <a:rPr lang="en-US" sz="3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A Constituição de 1988 representou uma revolução paradigmática na relação Estado-povos indígenas, rompendo com séculos de tutela colonial.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773656" y="6374907"/>
            <a:ext cx="5245447" cy="4873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36"/>
              </a:lnSpc>
            </a:pPr>
            <a:r>
              <a:rPr lang="en-US" sz="275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Reconhecimento da Autonomia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433161" y="6903601"/>
            <a:ext cx="5855541" cy="9225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46"/>
              </a:lnSpc>
            </a:pPr>
            <a:r>
              <a:rPr lang="en-US" sz="23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Fim da tutela estatal e reconhecimento da capacidade civil plena dos povos indígenas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7552628" y="6374907"/>
            <a:ext cx="4067770" cy="4873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36"/>
              </a:lnSpc>
            </a:pPr>
            <a:r>
              <a:rPr lang="en-US" sz="275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Proteção e Demarcação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6732917" y="6903601"/>
            <a:ext cx="5245447" cy="9225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46"/>
              </a:lnSpc>
            </a:pPr>
            <a:r>
              <a:rPr lang="en-US" sz="23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Dever constitucional do Estado em proteger e demarcar terras tradicionais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3152506" y="6374907"/>
            <a:ext cx="4196357" cy="4873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36"/>
              </a:lnSpc>
            </a:pPr>
            <a:r>
              <a:rPr lang="en-US" sz="275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Legitimidade Processual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2422579" y="6903601"/>
            <a:ext cx="5656211" cy="9225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46"/>
              </a:lnSpc>
            </a:pPr>
            <a:r>
              <a:rPr lang="en-US" sz="23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Art. 232: direito de representar-se judicialmente sem necessidade de tutela</a:t>
            </a:r>
          </a:p>
        </p:txBody>
      </p:sp>
      <p:grpSp>
        <p:nvGrpSpPr>
          <p:cNvPr name="Group 12" id="12"/>
          <p:cNvGrpSpPr/>
          <p:nvPr/>
        </p:nvGrpSpPr>
        <p:grpSpPr>
          <a:xfrm rot="5400000">
            <a:off x="7976141" y="1427566"/>
            <a:ext cx="2335719" cy="18288000"/>
            <a:chOff x="0" y="0"/>
            <a:chExt cx="3114292" cy="24384000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3114294" cy="24384000"/>
            </a:xfrm>
            <a:custGeom>
              <a:avLst/>
              <a:gdLst/>
              <a:ahLst/>
              <a:cxnLst/>
              <a:rect r="r" b="b" t="t" l="l"/>
              <a:pathLst>
                <a:path h="24384000" w="3114294">
                  <a:moveTo>
                    <a:pt x="0" y="0"/>
                  </a:moveTo>
                  <a:lnTo>
                    <a:pt x="3114294" y="0"/>
                  </a:lnTo>
                  <a:lnTo>
                    <a:pt x="3114294" y="24384000"/>
                  </a:lnTo>
                  <a:lnTo>
                    <a:pt x="0" y="24384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0" r="0" b="0"/>
              </a:stretch>
            </a:blipFill>
          </p:spPr>
        </p:sp>
      </p:grpSp>
      <p:sp>
        <p:nvSpPr>
          <p:cNvPr name="AutoShape 14" id="14"/>
          <p:cNvSpPr/>
          <p:nvPr/>
        </p:nvSpPr>
        <p:spPr>
          <a:xfrm>
            <a:off x="498547" y="6862269"/>
            <a:ext cx="17348634" cy="0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Freeform 15" id="15"/>
          <p:cNvSpPr/>
          <p:nvPr/>
        </p:nvSpPr>
        <p:spPr>
          <a:xfrm flipH="false" flipV="false" rot="0">
            <a:off x="433161" y="429148"/>
            <a:ext cx="3171484" cy="691457"/>
          </a:xfrm>
          <a:custGeom>
            <a:avLst/>
            <a:gdLst/>
            <a:ahLst/>
            <a:cxnLst/>
            <a:rect r="r" b="b" t="t" l="l"/>
            <a:pathLst>
              <a:path h="691457" w="3171484">
                <a:moveTo>
                  <a:pt x="0" y="0"/>
                </a:moveTo>
                <a:lnTo>
                  <a:pt x="3171484" y="0"/>
                </a:lnTo>
                <a:lnTo>
                  <a:pt x="3171484" y="691457"/>
                </a:lnTo>
                <a:lnTo>
                  <a:pt x="0" y="691457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3D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18288000" cy="10287000"/>
            <a:chOff x="0" y="0"/>
            <a:chExt cx="24384000" cy="13716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4384000" cy="13716000"/>
            </a:xfrm>
            <a:custGeom>
              <a:avLst/>
              <a:gdLst/>
              <a:ahLst/>
              <a:cxnLst/>
              <a:rect r="r" b="b" t="t" l="l"/>
              <a:pathLst>
                <a:path h="13716000" w="24384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FFF3D2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16049019" y="9686925"/>
            <a:ext cx="2153221" cy="514350"/>
            <a:chOff x="0" y="0"/>
            <a:chExt cx="2870962" cy="685800"/>
          </a:xfrm>
        </p:grpSpPr>
        <p:sp>
          <p:nvSpPr>
            <p:cNvPr name="Freeform 5" id="5" descr="preencoded.png">
              <a:hlinkClick r:id="rId3" tooltip="https://gamma.app/?utm_source=made-with-gamma"/>
            </p:cNvPr>
            <p:cNvSpPr/>
            <p:nvPr/>
          </p:nvSpPr>
          <p:spPr>
            <a:xfrm flipH="false" flipV="false" rot="0">
              <a:off x="0" y="0"/>
              <a:ext cx="2870962" cy="685800"/>
            </a:xfrm>
            <a:custGeom>
              <a:avLst/>
              <a:gdLst/>
              <a:ahLst/>
              <a:cxnLst/>
              <a:rect r="r" b="b" t="t" l="l"/>
              <a:pathLst>
                <a:path h="685800" w="2870962">
                  <a:moveTo>
                    <a:pt x="0" y="0"/>
                  </a:moveTo>
                  <a:lnTo>
                    <a:pt x="2870962" y="0"/>
                  </a:lnTo>
                  <a:lnTo>
                    <a:pt x="2870962" y="685800"/>
                  </a:lnTo>
                  <a:lnTo>
                    <a:pt x="0" y="6858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-82" t="0" r="-82" b="0"/>
              </a:stretch>
            </a:blipFill>
          </p:spPr>
        </p:sp>
      </p:grpSp>
      <p:sp>
        <p:nvSpPr>
          <p:cNvPr name="TextBox 6" id="6"/>
          <p:cNvSpPr txBox="true"/>
          <p:nvPr/>
        </p:nvSpPr>
        <p:spPr>
          <a:xfrm rot="0">
            <a:off x="4139178" y="1519877"/>
            <a:ext cx="12219251" cy="72549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612"/>
              </a:lnSpc>
            </a:pPr>
            <a:r>
              <a:rPr lang="en-US" b="true" sz="4500">
                <a:solidFill>
                  <a:srgbClr val="000000"/>
                </a:solidFill>
                <a:latin typeface="Arimo Bold"/>
                <a:ea typeface="Arimo Bold"/>
                <a:cs typeface="Arimo Bold"/>
                <a:sym typeface="Arimo Bold"/>
              </a:rPr>
              <a:t>Acesso à Justiça: Muito Além dos Tribunais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2746772" y="3500735"/>
            <a:ext cx="3544044" cy="4873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3436"/>
              </a:lnSpc>
            </a:pPr>
            <a:r>
              <a:rPr lang="en-US" sz="2750">
                <a:solidFill>
                  <a:srgbClr val="FD563E"/>
                </a:solidFill>
                <a:latin typeface="Arimo"/>
                <a:ea typeface="Arimo"/>
                <a:cs typeface="Arimo"/>
                <a:sym typeface="Arimo"/>
              </a:rPr>
              <a:t>Justiça Processual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992238" y="3980409"/>
            <a:ext cx="5298579" cy="11168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3561"/>
              </a:lnSpc>
            </a:pPr>
            <a:r>
              <a:rPr lang="en-US" sz="2187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Direito de acesso aos tribunais e procedimentos judiciais</a:t>
            </a:r>
          </a:p>
        </p:txBody>
      </p:sp>
      <p:grpSp>
        <p:nvGrpSpPr>
          <p:cNvPr name="Group 9" id="9"/>
          <p:cNvGrpSpPr/>
          <p:nvPr/>
        </p:nvGrpSpPr>
        <p:grpSpPr>
          <a:xfrm rot="0">
            <a:off x="6290816" y="3016895"/>
            <a:ext cx="5706237" cy="5706237"/>
            <a:chOff x="0" y="0"/>
            <a:chExt cx="7608316" cy="7608316"/>
          </a:xfrm>
        </p:grpSpPr>
        <p:sp>
          <p:nvSpPr>
            <p:cNvPr name="Freeform 10" id="10" descr="preencoded.png"/>
            <p:cNvSpPr/>
            <p:nvPr/>
          </p:nvSpPr>
          <p:spPr>
            <a:xfrm flipH="false" flipV="false" rot="0">
              <a:off x="0" y="0"/>
              <a:ext cx="7608316" cy="7608316"/>
            </a:xfrm>
            <a:custGeom>
              <a:avLst/>
              <a:gdLst/>
              <a:ahLst/>
              <a:cxnLst/>
              <a:rect r="r" b="b" t="t" l="l"/>
              <a:pathLst>
                <a:path h="7608316" w="7608316">
                  <a:moveTo>
                    <a:pt x="0" y="0"/>
                  </a:moveTo>
                  <a:lnTo>
                    <a:pt x="7608316" y="0"/>
                  </a:lnTo>
                  <a:lnTo>
                    <a:pt x="7608316" y="7608316"/>
                  </a:lnTo>
                  <a:lnTo>
                    <a:pt x="0" y="76083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0" r="0" b="0"/>
              </a:stretch>
            </a:blipFill>
          </p:spPr>
        </p:sp>
      </p:grpSp>
      <p:grpSp>
        <p:nvGrpSpPr>
          <p:cNvPr name="Group 11" id="11"/>
          <p:cNvGrpSpPr/>
          <p:nvPr/>
        </p:nvGrpSpPr>
        <p:grpSpPr>
          <a:xfrm rot="0">
            <a:off x="7755731" y="4757142"/>
            <a:ext cx="398717" cy="498253"/>
            <a:chOff x="0" y="0"/>
            <a:chExt cx="531622" cy="664337"/>
          </a:xfrm>
        </p:grpSpPr>
        <p:sp>
          <p:nvSpPr>
            <p:cNvPr name="Freeform 12" id="12" descr="preencoded.png"/>
            <p:cNvSpPr/>
            <p:nvPr/>
          </p:nvSpPr>
          <p:spPr>
            <a:xfrm flipH="false" flipV="false" rot="0">
              <a:off x="0" y="0"/>
              <a:ext cx="531622" cy="664337"/>
            </a:xfrm>
            <a:custGeom>
              <a:avLst/>
              <a:gdLst/>
              <a:ahLst/>
              <a:cxnLst/>
              <a:rect r="r" b="b" t="t" l="l"/>
              <a:pathLst>
                <a:path h="664337" w="531622">
                  <a:moveTo>
                    <a:pt x="0" y="0"/>
                  </a:moveTo>
                  <a:lnTo>
                    <a:pt x="531622" y="0"/>
                  </a:lnTo>
                  <a:lnTo>
                    <a:pt x="531622" y="664337"/>
                  </a:lnTo>
                  <a:lnTo>
                    <a:pt x="0" y="66433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580" t="0" r="-580" b="0"/>
              </a:stretch>
            </a:blipFill>
          </p:spPr>
        </p:sp>
      </p:grpSp>
      <p:sp>
        <p:nvSpPr>
          <p:cNvPr name="TextBox 13" id="13"/>
          <p:cNvSpPr txBox="true"/>
          <p:nvPr/>
        </p:nvSpPr>
        <p:spPr>
          <a:xfrm rot="0">
            <a:off x="11997035" y="2989809"/>
            <a:ext cx="3544044" cy="4873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36"/>
              </a:lnSpc>
            </a:pPr>
            <a:r>
              <a:rPr lang="en-US" sz="2750">
                <a:solidFill>
                  <a:srgbClr val="FD563E"/>
                </a:solidFill>
                <a:latin typeface="Arimo"/>
                <a:ea typeface="Arimo"/>
                <a:cs typeface="Arimo"/>
                <a:sym typeface="Arimo"/>
              </a:rPr>
              <a:t>Direitos Humanos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1997035" y="3469481"/>
            <a:ext cx="5298727" cy="11168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61"/>
              </a:lnSpc>
            </a:pPr>
            <a:r>
              <a:rPr lang="en-US" sz="2187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Proteção contra discriminação e violência estrutural</a:t>
            </a:r>
          </a:p>
        </p:txBody>
      </p:sp>
      <p:grpSp>
        <p:nvGrpSpPr>
          <p:cNvPr name="Group 15" id="15"/>
          <p:cNvGrpSpPr/>
          <p:nvPr/>
        </p:nvGrpSpPr>
        <p:grpSpPr>
          <a:xfrm rot="0">
            <a:off x="6290816" y="3016895"/>
            <a:ext cx="5706237" cy="5706237"/>
            <a:chOff x="0" y="0"/>
            <a:chExt cx="7608316" cy="7608316"/>
          </a:xfrm>
        </p:grpSpPr>
        <p:sp>
          <p:nvSpPr>
            <p:cNvPr name="Freeform 16" id="16" descr="preencoded.png"/>
            <p:cNvSpPr/>
            <p:nvPr/>
          </p:nvSpPr>
          <p:spPr>
            <a:xfrm flipH="false" flipV="false" rot="0">
              <a:off x="0" y="0"/>
              <a:ext cx="7608316" cy="7608316"/>
            </a:xfrm>
            <a:custGeom>
              <a:avLst/>
              <a:gdLst/>
              <a:ahLst/>
              <a:cxnLst/>
              <a:rect r="r" b="b" t="t" l="l"/>
              <a:pathLst>
                <a:path h="7608316" w="7608316">
                  <a:moveTo>
                    <a:pt x="0" y="0"/>
                  </a:moveTo>
                  <a:lnTo>
                    <a:pt x="7608316" y="0"/>
                  </a:lnTo>
                  <a:lnTo>
                    <a:pt x="7608316" y="7608316"/>
                  </a:lnTo>
                  <a:lnTo>
                    <a:pt x="0" y="76083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0" t="0" r="0" b="0"/>
              </a:stretch>
            </a:blipFill>
          </p:spPr>
        </p:sp>
      </p:grpSp>
      <p:grpSp>
        <p:nvGrpSpPr>
          <p:cNvPr name="Group 17" id="17"/>
          <p:cNvGrpSpPr/>
          <p:nvPr/>
        </p:nvGrpSpPr>
        <p:grpSpPr>
          <a:xfrm rot="0">
            <a:off x="9398496" y="4223296"/>
            <a:ext cx="398717" cy="498253"/>
            <a:chOff x="0" y="0"/>
            <a:chExt cx="531622" cy="664337"/>
          </a:xfrm>
        </p:grpSpPr>
        <p:sp>
          <p:nvSpPr>
            <p:cNvPr name="Freeform 18" id="18" descr="preencoded.png"/>
            <p:cNvSpPr/>
            <p:nvPr/>
          </p:nvSpPr>
          <p:spPr>
            <a:xfrm flipH="false" flipV="false" rot="0">
              <a:off x="0" y="0"/>
              <a:ext cx="531622" cy="664337"/>
            </a:xfrm>
            <a:custGeom>
              <a:avLst/>
              <a:gdLst/>
              <a:ahLst/>
              <a:cxnLst/>
              <a:rect r="r" b="b" t="t" l="l"/>
              <a:pathLst>
                <a:path h="664337" w="531622">
                  <a:moveTo>
                    <a:pt x="0" y="0"/>
                  </a:moveTo>
                  <a:lnTo>
                    <a:pt x="531622" y="0"/>
                  </a:lnTo>
                  <a:lnTo>
                    <a:pt x="531622" y="664337"/>
                  </a:lnTo>
                  <a:lnTo>
                    <a:pt x="0" y="66433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l="-580" t="0" r="-580" b="0"/>
              </a:stretch>
            </a:blipFill>
          </p:spPr>
        </p:sp>
      </p:grpSp>
      <p:sp>
        <p:nvSpPr>
          <p:cNvPr name="TextBox 19" id="19"/>
          <p:cNvSpPr txBox="true"/>
          <p:nvPr/>
        </p:nvSpPr>
        <p:spPr>
          <a:xfrm rot="0">
            <a:off x="12564070" y="5033516"/>
            <a:ext cx="3544044" cy="4873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36"/>
              </a:lnSpc>
            </a:pPr>
            <a:r>
              <a:rPr lang="en-US" sz="2750">
                <a:solidFill>
                  <a:srgbClr val="FD563E"/>
                </a:solidFill>
                <a:latin typeface="Arimo"/>
                <a:ea typeface="Arimo"/>
                <a:cs typeface="Arimo"/>
                <a:sym typeface="Arimo"/>
              </a:rPr>
              <a:t>Direitos Territoriais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2564070" y="5513189"/>
            <a:ext cx="4731692" cy="11168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61"/>
              </a:lnSpc>
            </a:pPr>
            <a:r>
              <a:rPr lang="en-US" sz="2187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Garantia de posse e usufruto das terras ancestrais</a:t>
            </a:r>
          </a:p>
        </p:txBody>
      </p:sp>
      <p:grpSp>
        <p:nvGrpSpPr>
          <p:cNvPr name="Group 21" id="21"/>
          <p:cNvGrpSpPr/>
          <p:nvPr/>
        </p:nvGrpSpPr>
        <p:grpSpPr>
          <a:xfrm rot="0">
            <a:off x="6290816" y="3016895"/>
            <a:ext cx="5706237" cy="5706237"/>
            <a:chOff x="0" y="0"/>
            <a:chExt cx="7608316" cy="7608316"/>
          </a:xfrm>
        </p:grpSpPr>
        <p:sp>
          <p:nvSpPr>
            <p:cNvPr name="Freeform 22" id="22" descr="preencoded.png"/>
            <p:cNvSpPr/>
            <p:nvPr/>
          </p:nvSpPr>
          <p:spPr>
            <a:xfrm flipH="false" flipV="false" rot="0">
              <a:off x="0" y="0"/>
              <a:ext cx="7608316" cy="7608316"/>
            </a:xfrm>
            <a:custGeom>
              <a:avLst/>
              <a:gdLst/>
              <a:ahLst/>
              <a:cxnLst/>
              <a:rect r="r" b="b" t="t" l="l"/>
              <a:pathLst>
                <a:path h="7608316" w="7608316">
                  <a:moveTo>
                    <a:pt x="0" y="0"/>
                  </a:moveTo>
                  <a:lnTo>
                    <a:pt x="7608316" y="0"/>
                  </a:lnTo>
                  <a:lnTo>
                    <a:pt x="7608316" y="7608316"/>
                  </a:lnTo>
                  <a:lnTo>
                    <a:pt x="0" y="76083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 l="0" t="0" r="0" b="0"/>
              </a:stretch>
            </a:blipFill>
          </p:spPr>
        </p:sp>
      </p:grpSp>
      <p:grpSp>
        <p:nvGrpSpPr>
          <p:cNvPr name="Group 23" id="23"/>
          <p:cNvGrpSpPr/>
          <p:nvPr/>
        </p:nvGrpSpPr>
        <p:grpSpPr>
          <a:xfrm rot="0">
            <a:off x="10413801" y="5670500"/>
            <a:ext cx="398717" cy="398717"/>
            <a:chOff x="0" y="0"/>
            <a:chExt cx="531622" cy="531622"/>
          </a:xfrm>
        </p:grpSpPr>
        <p:sp>
          <p:nvSpPr>
            <p:cNvPr name="Freeform 24" id="24" descr="preencoded.png"/>
            <p:cNvSpPr/>
            <p:nvPr/>
          </p:nvSpPr>
          <p:spPr>
            <a:xfrm flipH="false" flipV="false" rot="0">
              <a:off x="0" y="0"/>
              <a:ext cx="531622" cy="531622"/>
            </a:xfrm>
            <a:custGeom>
              <a:avLst/>
              <a:gdLst/>
              <a:ahLst/>
              <a:cxnLst/>
              <a:rect r="r" b="b" t="t" l="l"/>
              <a:pathLst>
                <a:path h="531622" w="531622">
                  <a:moveTo>
                    <a:pt x="0" y="0"/>
                  </a:moveTo>
                  <a:lnTo>
                    <a:pt x="531622" y="0"/>
                  </a:lnTo>
                  <a:lnTo>
                    <a:pt x="531622" y="531622"/>
                  </a:lnTo>
                  <a:lnTo>
                    <a:pt x="0" y="53162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 l="0" t="0" r="0" b="0"/>
              </a:stretch>
            </a:blipFill>
          </p:spPr>
        </p:sp>
      </p:grpSp>
      <p:sp>
        <p:nvSpPr>
          <p:cNvPr name="TextBox 25" id="25"/>
          <p:cNvSpPr txBox="true"/>
          <p:nvPr/>
        </p:nvSpPr>
        <p:spPr>
          <a:xfrm rot="0">
            <a:off x="11997035" y="7077372"/>
            <a:ext cx="3544044" cy="4873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36"/>
              </a:lnSpc>
            </a:pPr>
            <a:r>
              <a:rPr lang="en-US" sz="2750">
                <a:solidFill>
                  <a:srgbClr val="FD563E"/>
                </a:solidFill>
                <a:latin typeface="Arimo"/>
                <a:ea typeface="Arimo"/>
                <a:cs typeface="Arimo"/>
                <a:sym typeface="Arimo"/>
              </a:rPr>
              <a:t>Direitos Culturais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11997035" y="7557046"/>
            <a:ext cx="5298727" cy="11168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61"/>
              </a:lnSpc>
            </a:pPr>
            <a:r>
              <a:rPr lang="en-US" sz="2187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Preservação de línguas, tradições e modos de vida</a:t>
            </a:r>
          </a:p>
        </p:txBody>
      </p:sp>
      <p:grpSp>
        <p:nvGrpSpPr>
          <p:cNvPr name="Group 27" id="27"/>
          <p:cNvGrpSpPr/>
          <p:nvPr/>
        </p:nvGrpSpPr>
        <p:grpSpPr>
          <a:xfrm rot="0">
            <a:off x="6290816" y="3016895"/>
            <a:ext cx="5706237" cy="5706237"/>
            <a:chOff x="0" y="0"/>
            <a:chExt cx="7608316" cy="7608316"/>
          </a:xfrm>
        </p:grpSpPr>
        <p:sp>
          <p:nvSpPr>
            <p:cNvPr name="Freeform 28" id="28" descr="preencoded.png"/>
            <p:cNvSpPr/>
            <p:nvPr/>
          </p:nvSpPr>
          <p:spPr>
            <a:xfrm flipH="false" flipV="false" rot="0">
              <a:off x="0" y="0"/>
              <a:ext cx="7608316" cy="7608316"/>
            </a:xfrm>
            <a:custGeom>
              <a:avLst/>
              <a:gdLst/>
              <a:ahLst/>
              <a:cxnLst/>
              <a:rect r="r" b="b" t="t" l="l"/>
              <a:pathLst>
                <a:path h="7608316" w="7608316">
                  <a:moveTo>
                    <a:pt x="0" y="0"/>
                  </a:moveTo>
                  <a:lnTo>
                    <a:pt x="7608316" y="0"/>
                  </a:lnTo>
                  <a:lnTo>
                    <a:pt x="7608316" y="7608316"/>
                  </a:lnTo>
                  <a:lnTo>
                    <a:pt x="0" y="76083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 l="0" t="0" r="0" b="0"/>
              </a:stretch>
            </a:blipFill>
          </p:spPr>
        </p:sp>
      </p:grpSp>
      <p:grpSp>
        <p:nvGrpSpPr>
          <p:cNvPr name="Group 29" id="29"/>
          <p:cNvGrpSpPr/>
          <p:nvPr/>
        </p:nvGrpSpPr>
        <p:grpSpPr>
          <a:xfrm rot="0">
            <a:off x="9398496" y="7067996"/>
            <a:ext cx="398717" cy="398717"/>
            <a:chOff x="0" y="0"/>
            <a:chExt cx="531622" cy="531622"/>
          </a:xfrm>
        </p:grpSpPr>
        <p:sp>
          <p:nvSpPr>
            <p:cNvPr name="Freeform 30" id="30" descr="preencoded.png"/>
            <p:cNvSpPr/>
            <p:nvPr/>
          </p:nvSpPr>
          <p:spPr>
            <a:xfrm flipH="false" flipV="false" rot="0">
              <a:off x="0" y="0"/>
              <a:ext cx="531622" cy="531622"/>
            </a:xfrm>
            <a:custGeom>
              <a:avLst/>
              <a:gdLst/>
              <a:ahLst/>
              <a:cxnLst/>
              <a:rect r="r" b="b" t="t" l="l"/>
              <a:pathLst>
                <a:path h="531622" w="531622">
                  <a:moveTo>
                    <a:pt x="0" y="0"/>
                  </a:moveTo>
                  <a:lnTo>
                    <a:pt x="531622" y="0"/>
                  </a:lnTo>
                  <a:lnTo>
                    <a:pt x="531622" y="531622"/>
                  </a:lnTo>
                  <a:lnTo>
                    <a:pt x="0" y="53162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/>
              <a:stretch>
                <a:fillRect l="0" t="0" r="0" b="0"/>
              </a:stretch>
            </a:blipFill>
          </p:spPr>
        </p:sp>
      </p:grpSp>
      <p:sp>
        <p:nvSpPr>
          <p:cNvPr name="TextBox 31" id="31"/>
          <p:cNvSpPr txBox="true"/>
          <p:nvPr/>
        </p:nvSpPr>
        <p:spPr>
          <a:xfrm rot="0">
            <a:off x="2746772" y="6566446"/>
            <a:ext cx="3544044" cy="4873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3436"/>
              </a:lnSpc>
            </a:pPr>
            <a:r>
              <a:rPr lang="en-US" sz="2750">
                <a:solidFill>
                  <a:srgbClr val="FD563E"/>
                </a:solidFill>
                <a:latin typeface="Arimo"/>
                <a:ea typeface="Arimo"/>
                <a:cs typeface="Arimo"/>
                <a:sym typeface="Arimo"/>
              </a:rPr>
              <a:t>Autodeterminação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992238" y="7046119"/>
            <a:ext cx="5298579" cy="11168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3561"/>
              </a:lnSpc>
            </a:pPr>
            <a:r>
              <a:rPr lang="en-US" sz="2187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Direito à organização social e política própria</a:t>
            </a:r>
          </a:p>
        </p:txBody>
      </p:sp>
      <p:grpSp>
        <p:nvGrpSpPr>
          <p:cNvPr name="Group 33" id="33"/>
          <p:cNvGrpSpPr/>
          <p:nvPr/>
        </p:nvGrpSpPr>
        <p:grpSpPr>
          <a:xfrm rot="0">
            <a:off x="6290816" y="3016895"/>
            <a:ext cx="5706237" cy="5706237"/>
            <a:chOff x="0" y="0"/>
            <a:chExt cx="7608316" cy="7608316"/>
          </a:xfrm>
        </p:grpSpPr>
        <p:sp>
          <p:nvSpPr>
            <p:cNvPr name="Freeform 34" id="34" descr="preencoded.png"/>
            <p:cNvSpPr/>
            <p:nvPr/>
          </p:nvSpPr>
          <p:spPr>
            <a:xfrm flipH="false" flipV="false" rot="0">
              <a:off x="0" y="0"/>
              <a:ext cx="7608316" cy="7608316"/>
            </a:xfrm>
            <a:custGeom>
              <a:avLst/>
              <a:gdLst/>
              <a:ahLst/>
              <a:cxnLst/>
              <a:rect r="r" b="b" t="t" l="l"/>
              <a:pathLst>
                <a:path h="7608316" w="7608316">
                  <a:moveTo>
                    <a:pt x="0" y="0"/>
                  </a:moveTo>
                  <a:lnTo>
                    <a:pt x="7608316" y="0"/>
                  </a:lnTo>
                  <a:lnTo>
                    <a:pt x="7608316" y="7608316"/>
                  </a:lnTo>
                  <a:lnTo>
                    <a:pt x="0" y="76083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/>
              <a:stretch>
                <a:fillRect l="0" t="0" r="0" b="0"/>
              </a:stretch>
            </a:blipFill>
          </p:spPr>
        </p:sp>
      </p:grpSp>
      <p:grpSp>
        <p:nvGrpSpPr>
          <p:cNvPr name="Group 35" id="35"/>
          <p:cNvGrpSpPr/>
          <p:nvPr/>
        </p:nvGrpSpPr>
        <p:grpSpPr>
          <a:xfrm rot="0">
            <a:off x="7755731" y="6484441"/>
            <a:ext cx="398717" cy="498253"/>
            <a:chOff x="0" y="0"/>
            <a:chExt cx="531622" cy="664337"/>
          </a:xfrm>
        </p:grpSpPr>
        <p:sp>
          <p:nvSpPr>
            <p:cNvPr name="Freeform 36" id="36" descr="preencoded.png"/>
            <p:cNvSpPr/>
            <p:nvPr/>
          </p:nvSpPr>
          <p:spPr>
            <a:xfrm flipH="false" flipV="false" rot="0">
              <a:off x="0" y="0"/>
              <a:ext cx="531622" cy="664337"/>
            </a:xfrm>
            <a:custGeom>
              <a:avLst/>
              <a:gdLst/>
              <a:ahLst/>
              <a:cxnLst/>
              <a:rect r="r" b="b" t="t" l="l"/>
              <a:pathLst>
                <a:path h="664337" w="531622">
                  <a:moveTo>
                    <a:pt x="0" y="0"/>
                  </a:moveTo>
                  <a:lnTo>
                    <a:pt x="531622" y="0"/>
                  </a:lnTo>
                  <a:lnTo>
                    <a:pt x="531622" y="664337"/>
                  </a:lnTo>
                  <a:lnTo>
                    <a:pt x="0" y="66433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/>
              <a:stretch>
                <a:fillRect l="-580" t="0" r="-580" b="0"/>
              </a:stretch>
            </a:blipFill>
          </p:spPr>
        </p:sp>
      </p:grpSp>
      <p:grpSp>
        <p:nvGrpSpPr>
          <p:cNvPr name="Group 37" id="37"/>
          <p:cNvGrpSpPr/>
          <p:nvPr/>
        </p:nvGrpSpPr>
        <p:grpSpPr>
          <a:xfrm rot="5400000">
            <a:off x="7976141" y="1427566"/>
            <a:ext cx="2335719" cy="18288000"/>
            <a:chOff x="0" y="0"/>
            <a:chExt cx="3114292" cy="24384000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0"/>
              <a:ext cx="3114294" cy="24384000"/>
            </a:xfrm>
            <a:custGeom>
              <a:avLst/>
              <a:gdLst/>
              <a:ahLst/>
              <a:cxnLst/>
              <a:rect r="r" b="b" t="t" l="l"/>
              <a:pathLst>
                <a:path h="24384000" w="3114294">
                  <a:moveTo>
                    <a:pt x="0" y="0"/>
                  </a:moveTo>
                  <a:lnTo>
                    <a:pt x="3114294" y="0"/>
                  </a:lnTo>
                  <a:lnTo>
                    <a:pt x="3114294" y="24384000"/>
                  </a:lnTo>
                  <a:lnTo>
                    <a:pt x="0" y="24384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5"/>
              <a:stretch>
                <a:fillRect l="0" t="0" r="0" b="0"/>
              </a:stretch>
            </a:blipFill>
          </p:spPr>
        </p:sp>
      </p:grpSp>
      <p:sp>
        <p:nvSpPr>
          <p:cNvPr name="Freeform 39" id="39"/>
          <p:cNvSpPr/>
          <p:nvPr/>
        </p:nvSpPr>
        <p:spPr>
          <a:xfrm flipH="false" flipV="false" rot="0">
            <a:off x="433161" y="429148"/>
            <a:ext cx="3171484" cy="691457"/>
          </a:xfrm>
          <a:custGeom>
            <a:avLst/>
            <a:gdLst/>
            <a:ahLst/>
            <a:cxnLst/>
            <a:rect r="r" b="b" t="t" l="l"/>
            <a:pathLst>
              <a:path h="691457" w="3171484">
                <a:moveTo>
                  <a:pt x="0" y="0"/>
                </a:moveTo>
                <a:lnTo>
                  <a:pt x="3171484" y="0"/>
                </a:lnTo>
                <a:lnTo>
                  <a:pt x="3171484" y="691457"/>
                </a:lnTo>
                <a:lnTo>
                  <a:pt x="0" y="691457"/>
                </a:lnTo>
                <a:lnTo>
                  <a:pt x="0" y="0"/>
                </a:lnTo>
                <a:close/>
              </a:path>
            </a:pathLst>
          </a:custGeom>
          <a:blipFill>
            <a:blip r:embed="rId16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3D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4255734" y="2055974"/>
            <a:ext cx="10388860" cy="72549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612"/>
              </a:lnSpc>
            </a:pPr>
            <a:r>
              <a:rPr lang="en-US" b="true" sz="4500">
                <a:solidFill>
                  <a:srgbClr val="000000"/>
                </a:solidFill>
                <a:latin typeface="Arimo Bold"/>
                <a:ea typeface="Arimo Bold"/>
                <a:cs typeface="Arimo Bold"/>
                <a:sym typeface="Arimo Bold"/>
              </a:rPr>
              <a:t>A Mobilização do Movimento Indígena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2094426" y="3060850"/>
            <a:ext cx="14134006" cy="14286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700"/>
              </a:lnSpc>
            </a:pPr>
            <a:r>
              <a:rPr lang="en-US" sz="3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A organização política dos povos indígenas transformou-se numa força jurídica estratégica, articulando luta territorial com advocacy legal.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4117212" y="5411862"/>
            <a:ext cx="10053577" cy="7047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700"/>
              </a:lnSpc>
            </a:pPr>
            <a:r>
              <a:rPr lang="en-US" b="true" sz="3500">
                <a:solidFill>
                  <a:srgbClr val="000000"/>
                </a:solidFill>
                <a:latin typeface="Arimo Bold"/>
                <a:ea typeface="Arimo Bold"/>
                <a:cs typeface="Arimo Bold"/>
                <a:sym typeface="Arimo Bold"/>
              </a:rPr>
              <a:t>Marcos importantes: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4117212" y="6120582"/>
            <a:ext cx="10053577" cy="7047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86257" indent="-228752" lvl="2">
              <a:lnSpc>
                <a:spcPts val="5700"/>
              </a:lnSpc>
              <a:buFont typeface="Arial"/>
              <a:buChar char="⚬"/>
            </a:pPr>
            <a:r>
              <a:rPr lang="en-US" sz="3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Criação de organizações representativas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4117212" y="6673329"/>
            <a:ext cx="10053577" cy="7047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86257" indent="-228752" lvl="2">
              <a:lnSpc>
                <a:spcPts val="5700"/>
              </a:lnSpc>
              <a:buFont typeface="Arial"/>
              <a:buChar char="⚬"/>
            </a:pPr>
            <a:r>
              <a:rPr lang="en-US" sz="3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Formação de advogados indígenas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4117212" y="7226077"/>
            <a:ext cx="10053577" cy="7047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86257" indent="-228752" lvl="2">
              <a:lnSpc>
                <a:spcPts val="5700"/>
              </a:lnSpc>
              <a:buFont typeface="Arial"/>
              <a:buChar char="⚬"/>
            </a:pPr>
            <a:r>
              <a:rPr lang="en-US" sz="3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Articulação nacional por direitos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4117212" y="7778824"/>
            <a:ext cx="10053577" cy="7047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86257" indent="-228752" lvl="2">
              <a:lnSpc>
                <a:spcPts val="5700"/>
              </a:lnSpc>
              <a:buFont typeface="Arial"/>
              <a:buChar char="⚬"/>
            </a:pPr>
            <a:r>
              <a:rPr lang="en-US" sz="3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Estratégias de litígio estratégico</a:t>
            </a:r>
          </a:p>
        </p:txBody>
      </p:sp>
      <p:grpSp>
        <p:nvGrpSpPr>
          <p:cNvPr name="Group 9" id="9"/>
          <p:cNvGrpSpPr/>
          <p:nvPr/>
        </p:nvGrpSpPr>
        <p:grpSpPr>
          <a:xfrm rot="-10800000">
            <a:off x="16952694" y="0"/>
            <a:ext cx="1335306" cy="10455054"/>
            <a:chOff x="0" y="0"/>
            <a:chExt cx="3114292" cy="2438400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3114294" cy="24384000"/>
            </a:xfrm>
            <a:custGeom>
              <a:avLst/>
              <a:gdLst/>
              <a:ahLst/>
              <a:cxnLst/>
              <a:rect r="r" b="b" t="t" l="l"/>
              <a:pathLst>
                <a:path h="24384000" w="3114294">
                  <a:moveTo>
                    <a:pt x="0" y="0"/>
                  </a:moveTo>
                  <a:lnTo>
                    <a:pt x="3114294" y="0"/>
                  </a:lnTo>
                  <a:lnTo>
                    <a:pt x="3114294" y="24384000"/>
                  </a:lnTo>
                  <a:lnTo>
                    <a:pt x="0" y="24384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0" t="0" r="0" b="0"/>
              </a:stretch>
            </a:blipFill>
          </p:spPr>
        </p:sp>
      </p:grpSp>
      <p:sp>
        <p:nvSpPr>
          <p:cNvPr name="Freeform 11" id="11"/>
          <p:cNvSpPr/>
          <p:nvPr/>
        </p:nvSpPr>
        <p:spPr>
          <a:xfrm flipH="false" flipV="false" rot="0">
            <a:off x="433161" y="429148"/>
            <a:ext cx="3171484" cy="691457"/>
          </a:xfrm>
          <a:custGeom>
            <a:avLst/>
            <a:gdLst/>
            <a:ahLst/>
            <a:cxnLst/>
            <a:rect r="r" b="b" t="t" l="l"/>
            <a:pathLst>
              <a:path h="691457" w="3171484">
                <a:moveTo>
                  <a:pt x="0" y="0"/>
                </a:moveTo>
                <a:lnTo>
                  <a:pt x="3171484" y="0"/>
                </a:lnTo>
                <a:lnTo>
                  <a:pt x="3171484" y="691457"/>
                </a:lnTo>
                <a:lnTo>
                  <a:pt x="0" y="69145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3D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7207324" y="1897126"/>
            <a:ext cx="3873352" cy="9693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517"/>
              </a:lnSpc>
            </a:pPr>
            <a:r>
              <a:rPr lang="en-US" b="true" sz="6000">
                <a:solidFill>
                  <a:srgbClr val="000000"/>
                </a:solidFill>
                <a:latin typeface="Arimo Bold"/>
                <a:ea typeface="Arimo Bold"/>
                <a:cs typeface="Arimo Bold"/>
                <a:sym typeface="Arimo Bold"/>
              </a:rPr>
              <a:t>ADPF 709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3701753" y="3073518"/>
            <a:ext cx="11389663" cy="7313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640"/>
              </a:lnSpc>
            </a:pPr>
            <a:r>
              <a:rPr lang="en-US" sz="4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Marco Jurídico da Representação Indígena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151165" y="4558247"/>
            <a:ext cx="14604379" cy="14286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700"/>
              </a:lnSpc>
            </a:pPr>
            <a:r>
              <a:rPr lang="en-US" sz="3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Em 2020, a Articulação dos Povos Indígenas do Brasil (APIB) conquistou legitimidade para propor ações diretas no Supremo Tribunal Federal.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5784713" y="6969394"/>
            <a:ext cx="11882952" cy="21525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700"/>
              </a:lnSpc>
            </a:pPr>
            <a:r>
              <a:rPr lang="en-US" sz="3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Um momento histórico que consolidou o protagonismo jurídico dos povos indígenas na defesa de seus direitos fundamentais durante a pandemia de COVID-19.</a:t>
            </a:r>
          </a:p>
        </p:txBody>
      </p:sp>
      <p:grpSp>
        <p:nvGrpSpPr>
          <p:cNvPr name="Group 6" id="6"/>
          <p:cNvGrpSpPr/>
          <p:nvPr/>
        </p:nvGrpSpPr>
        <p:grpSpPr>
          <a:xfrm rot="5400000">
            <a:off x="14854937" y="-2268043"/>
            <a:ext cx="1165020" cy="5701106"/>
            <a:chOff x="0" y="0"/>
            <a:chExt cx="3114292" cy="152400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3114294" cy="15240000"/>
            </a:xfrm>
            <a:custGeom>
              <a:avLst/>
              <a:gdLst/>
              <a:ahLst/>
              <a:cxnLst/>
              <a:rect r="r" b="b" t="t" l="l"/>
              <a:pathLst>
                <a:path h="15240000" w="3114294">
                  <a:moveTo>
                    <a:pt x="0" y="0"/>
                  </a:moveTo>
                  <a:lnTo>
                    <a:pt x="3114294" y="0"/>
                  </a:lnTo>
                  <a:lnTo>
                    <a:pt x="3114294" y="15240000"/>
                  </a:lnTo>
                  <a:lnTo>
                    <a:pt x="0" y="15240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0" t="-60000" r="0" b="0"/>
              </a:stretch>
            </a:blipFill>
          </p:spPr>
        </p:sp>
      </p:grpSp>
      <p:sp>
        <p:nvSpPr>
          <p:cNvPr name="Freeform 8" id="8"/>
          <p:cNvSpPr/>
          <p:nvPr/>
        </p:nvSpPr>
        <p:spPr>
          <a:xfrm flipH="false" flipV="false" rot="0">
            <a:off x="433161" y="429148"/>
            <a:ext cx="3171484" cy="691457"/>
          </a:xfrm>
          <a:custGeom>
            <a:avLst/>
            <a:gdLst/>
            <a:ahLst/>
            <a:cxnLst/>
            <a:rect r="r" b="b" t="t" l="l"/>
            <a:pathLst>
              <a:path h="691457" w="3171484">
                <a:moveTo>
                  <a:pt x="0" y="0"/>
                </a:moveTo>
                <a:lnTo>
                  <a:pt x="3171484" y="0"/>
                </a:lnTo>
                <a:lnTo>
                  <a:pt x="3171484" y="691457"/>
                </a:lnTo>
                <a:lnTo>
                  <a:pt x="0" y="69145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5400000">
            <a:off x="-2618678" y="2507762"/>
            <a:ext cx="1165020" cy="5701106"/>
            <a:chOff x="0" y="0"/>
            <a:chExt cx="3114292" cy="15240000"/>
          </a:xfrm>
        </p:grpSpPr>
        <p:sp>
          <p:nvSpPr>
            <p:cNvPr name="Freeform 10" id="10"/>
            <p:cNvSpPr/>
            <p:nvPr/>
          </p:nvSpPr>
          <p:spPr>
            <a:xfrm flipH="false" flipV="false" rot="-24000">
              <a:off x="-53159" y="-10685"/>
              <a:ext cx="3220613" cy="15261370"/>
            </a:xfrm>
            <a:custGeom>
              <a:avLst/>
              <a:gdLst/>
              <a:ahLst/>
              <a:cxnLst/>
              <a:rect r="r" b="b" t="t" l="l"/>
              <a:pathLst>
                <a:path h="15261370" w="3220613">
                  <a:moveTo>
                    <a:pt x="106394" y="0"/>
                  </a:moveTo>
                  <a:lnTo>
                    <a:pt x="3220612" y="21742"/>
                  </a:lnTo>
                  <a:lnTo>
                    <a:pt x="3114218" y="15261370"/>
                  </a:lnTo>
                  <a:lnTo>
                    <a:pt x="0" y="15239628"/>
                  </a:lnTo>
                  <a:lnTo>
                    <a:pt x="106394" y="0"/>
                  </a:lnTo>
                  <a:close/>
                </a:path>
              </a:pathLst>
            </a:custGeom>
            <a:blipFill>
              <a:blip r:embed="rId3"/>
              <a:stretch>
                <a:fillRect l="-191479" t="-348998" r="-191479" b="-348998"/>
              </a:stretch>
            </a:blipFill>
          </p:spPr>
        </p:sp>
      </p:grpSp>
      <p:grpSp>
        <p:nvGrpSpPr>
          <p:cNvPr name="Group 11" id="11"/>
          <p:cNvGrpSpPr/>
          <p:nvPr/>
        </p:nvGrpSpPr>
        <p:grpSpPr>
          <a:xfrm rot="5400000">
            <a:off x="19527343" y="5280859"/>
            <a:ext cx="1165020" cy="5701106"/>
            <a:chOff x="0" y="0"/>
            <a:chExt cx="3114292" cy="15240000"/>
          </a:xfrm>
        </p:grpSpPr>
        <p:sp>
          <p:nvSpPr>
            <p:cNvPr name="Freeform 12" id="12"/>
            <p:cNvSpPr/>
            <p:nvPr/>
          </p:nvSpPr>
          <p:spPr>
            <a:xfrm flipH="false" flipV="false" rot="-24000">
              <a:off x="-53159" y="-10685"/>
              <a:ext cx="3220613" cy="15261370"/>
            </a:xfrm>
            <a:custGeom>
              <a:avLst/>
              <a:gdLst/>
              <a:ahLst/>
              <a:cxnLst/>
              <a:rect r="r" b="b" t="t" l="l"/>
              <a:pathLst>
                <a:path h="15261370" w="3220613">
                  <a:moveTo>
                    <a:pt x="106394" y="0"/>
                  </a:moveTo>
                  <a:lnTo>
                    <a:pt x="3220612" y="21742"/>
                  </a:lnTo>
                  <a:lnTo>
                    <a:pt x="3114218" y="15261370"/>
                  </a:lnTo>
                  <a:lnTo>
                    <a:pt x="0" y="15239628"/>
                  </a:lnTo>
                  <a:lnTo>
                    <a:pt x="106394" y="0"/>
                  </a:lnTo>
                  <a:close/>
                </a:path>
              </a:pathLst>
            </a:custGeom>
            <a:blipFill>
              <a:blip r:embed="rId3"/>
              <a:stretch>
                <a:fillRect l="-191479" t="-348998" r="-191479" b="-348998"/>
              </a:stretch>
            </a:blipFill>
          </p:spPr>
        </p:sp>
      </p:grp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3D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433161" y="429148"/>
            <a:ext cx="3171484" cy="691457"/>
          </a:xfrm>
          <a:custGeom>
            <a:avLst/>
            <a:gdLst/>
            <a:ahLst/>
            <a:cxnLst/>
            <a:rect r="r" b="b" t="t" l="l"/>
            <a:pathLst>
              <a:path h="691457" w="3171484">
                <a:moveTo>
                  <a:pt x="0" y="0"/>
                </a:moveTo>
                <a:lnTo>
                  <a:pt x="3171484" y="0"/>
                </a:lnTo>
                <a:lnTo>
                  <a:pt x="3171484" y="691457"/>
                </a:lnTo>
                <a:lnTo>
                  <a:pt x="0" y="69145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736774" y="4011516"/>
            <a:ext cx="6882526" cy="4969005"/>
            <a:chOff x="0" y="0"/>
            <a:chExt cx="1812682" cy="1308709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1812682" cy="1308709"/>
            </a:xfrm>
            <a:custGeom>
              <a:avLst/>
              <a:gdLst/>
              <a:ahLst/>
              <a:cxnLst/>
              <a:rect r="r" b="b" t="t" l="l"/>
              <a:pathLst>
                <a:path h="1308709" w="1812682">
                  <a:moveTo>
                    <a:pt x="0" y="0"/>
                  </a:moveTo>
                  <a:lnTo>
                    <a:pt x="1812682" y="0"/>
                  </a:lnTo>
                  <a:lnTo>
                    <a:pt x="1812682" y="1308709"/>
                  </a:lnTo>
                  <a:lnTo>
                    <a:pt x="0" y="1308709"/>
                  </a:lnTo>
                  <a:close/>
                </a:path>
              </a:pathLst>
            </a:custGeom>
            <a:solidFill>
              <a:srgbClr val="F86614">
                <a:alpha val="46667"/>
              </a:srgbClr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104775"/>
              <a:ext cx="1812682" cy="141348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562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028700" y="4265799"/>
            <a:ext cx="6995061" cy="1210211"/>
            <a:chOff x="0" y="0"/>
            <a:chExt cx="1842321" cy="318739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842321" cy="318739"/>
            </a:xfrm>
            <a:custGeom>
              <a:avLst/>
              <a:gdLst/>
              <a:ahLst/>
              <a:cxnLst/>
              <a:rect r="r" b="b" t="t" l="l"/>
              <a:pathLst>
                <a:path h="318739" w="1842321">
                  <a:moveTo>
                    <a:pt x="0" y="0"/>
                  </a:moveTo>
                  <a:lnTo>
                    <a:pt x="1842321" y="0"/>
                  </a:lnTo>
                  <a:lnTo>
                    <a:pt x="1842321" y="318739"/>
                  </a:lnTo>
                  <a:lnTo>
                    <a:pt x="0" y="318739"/>
                  </a:lnTo>
                  <a:close/>
                </a:path>
              </a:pathLst>
            </a:custGeom>
            <a:solidFill>
              <a:srgbClr val="EFC900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104775"/>
              <a:ext cx="1842321" cy="42351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562"/>
                </a:lnSpc>
              </a:pP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3658529" y="2228431"/>
            <a:ext cx="11843507" cy="72549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612"/>
              </a:lnSpc>
            </a:pPr>
            <a:r>
              <a:rPr lang="en-US" b="true" sz="4500">
                <a:solidFill>
                  <a:srgbClr val="000000"/>
                </a:solidFill>
                <a:latin typeface="Arimo Bold"/>
                <a:ea typeface="Arimo Bold"/>
                <a:cs typeface="Arimo Bold"/>
                <a:sym typeface="Arimo Bold"/>
              </a:rPr>
              <a:t>Advogados Indígenas: Protagonismo Legal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2745192" y="4653321"/>
            <a:ext cx="5171852" cy="5684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374"/>
              </a:lnSpc>
            </a:pPr>
            <a:r>
              <a:rPr lang="en-US" b="true" sz="3500">
                <a:solidFill>
                  <a:srgbClr val="000000"/>
                </a:solidFill>
                <a:latin typeface="Arimo Bold"/>
                <a:ea typeface="Arimo Bold"/>
                <a:cs typeface="Arimo Bold"/>
                <a:sym typeface="Arimo Bold"/>
              </a:rPr>
              <a:t>Representação Própria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894958" y="5488259"/>
            <a:ext cx="6566157" cy="28764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700"/>
              </a:lnSpc>
            </a:pPr>
            <a:r>
              <a:rPr lang="en-US" sz="3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Formação de juristas indígenas que compreendem tanto o direito estatal quanto os sistemas jurídicos tradicionais</a:t>
            </a:r>
          </a:p>
        </p:txBody>
      </p:sp>
      <p:grpSp>
        <p:nvGrpSpPr>
          <p:cNvPr name="Group 12" id="12"/>
          <p:cNvGrpSpPr/>
          <p:nvPr/>
        </p:nvGrpSpPr>
        <p:grpSpPr>
          <a:xfrm rot="0">
            <a:off x="10376774" y="4011516"/>
            <a:ext cx="6882526" cy="4969005"/>
            <a:chOff x="0" y="0"/>
            <a:chExt cx="1812682" cy="1308709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812682" cy="1308709"/>
            </a:xfrm>
            <a:custGeom>
              <a:avLst/>
              <a:gdLst/>
              <a:ahLst/>
              <a:cxnLst/>
              <a:rect r="r" b="b" t="t" l="l"/>
              <a:pathLst>
                <a:path h="1308709" w="1812682">
                  <a:moveTo>
                    <a:pt x="0" y="0"/>
                  </a:moveTo>
                  <a:lnTo>
                    <a:pt x="1812682" y="0"/>
                  </a:lnTo>
                  <a:lnTo>
                    <a:pt x="1812682" y="1308709"/>
                  </a:lnTo>
                  <a:lnTo>
                    <a:pt x="0" y="1308709"/>
                  </a:lnTo>
                  <a:close/>
                </a:path>
              </a:pathLst>
            </a:custGeom>
            <a:solidFill>
              <a:srgbClr val="EFC900">
                <a:alpha val="46667"/>
              </a:srgbClr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104775"/>
              <a:ext cx="1812682" cy="141348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562"/>
                </a:lnSpc>
              </a:pP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9169054" y="4265799"/>
            <a:ext cx="6995061" cy="1210211"/>
            <a:chOff x="0" y="0"/>
            <a:chExt cx="1842321" cy="318739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1842321" cy="318739"/>
            </a:xfrm>
            <a:custGeom>
              <a:avLst/>
              <a:gdLst/>
              <a:ahLst/>
              <a:cxnLst/>
              <a:rect r="r" b="b" t="t" l="l"/>
              <a:pathLst>
                <a:path h="318739" w="1842321">
                  <a:moveTo>
                    <a:pt x="0" y="0"/>
                  </a:moveTo>
                  <a:lnTo>
                    <a:pt x="1842321" y="0"/>
                  </a:lnTo>
                  <a:lnTo>
                    <a:pt x="1842321" y="318739"/>
                  </a:lnTo>
                  <a:lnTo>
                    <a:pt x="0" y="318739"/>
                  </a:lnTo>
                  <a:close/>
                </a:path>
              </a:pathLst>
            </a:custGeom>
            <a:solidFill>
              <a:srgbClr val="F86614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-104775"/>
              <a:ext cx="1842321" cy="42351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562"/>
                </a:lnSpc>
              </a:pPr>
            </a:p>
          </p:txBody>
        </p:sp>
      </p:grpSp>
      <p:sp>
        <p:nvSpPr>
          <p:cNvPr name="TextBox 18" id="18"/>
          <p:cNvSpPr txBox="true"/>
          <p:nvPr/>
        </p:nvSpPr>
        <p:spPr>
          <a:xfrm rot="0">
            <a:off x="11869971" y="4653321"/>
            <a:ext cx="4294144" cy="5684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374"/>
              </a:lnSpc>
            </a:pPr>
            <a:r>
              <a:rPr lang="en-US" b="true" sz="3500">
                <a:solidFill>
                  <a:srgbClr val="000000"/>
                </a:solidFill>
                <a:latin typeface="Arimo Bold"/>
                <a:ea typeface="Arimo Bold"/>
                <a:cs typeface="Arimo Bold"/>
                <a:sym typeface="Arimo Bold"/>
              </a:rPr>
              <a:t>Educação Jurídica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1275353" y="5488259"/>
            <a:ext cx="5085369" cy="28764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700"/>
              </a:lnSpc>
            </a:pPr>
            <a:r>
              <a:rPr lang="en-US" sz="3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Programas específicos para formar profissionais do direito com perspectiva intercultural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3D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151555" y="1733212"/>
            <a:ext cx="15107745" cy="72549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612"/>
              </a:lnSpc>
            </a:pPr>
            <a:r>
              <a:rPr lang="en-US" b="true" sz="4500">
                <a:solidFill>
                  <a:srgbClr val="000000"/>
                </a:solidFill>
                <a:latin typeface="Arimo Bold"/>
                <a:ea typeface="Arimo Bold"/>
                <a:cs typeface="Arimo Bold"/>
                <a:sym typeface="Arimo Bold"/>
              </a:rPr>
              <a:t>CNJ Resolução 287/2019: Justiça Criminal Diferenciada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553664" y="2483269"/>
            <a:ext cx="16303526" cy="14286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700"/>
              </a:lnSpc>
            </a:pPr>
            <a:r>
              <a:rPr lang="en-US" sz="3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O Conselho Nacional de Justiça estabeleceu protocolos especiais para garantir direitos processuais específicos aos povos indígenas no sistema criminal.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973154" y="5143500"/>
            <a:ext cx="8048053" cy="2201608"/>
          </a:xfrm>
          <a:custGeom>
            <a:avLst/>
            <a:gdLst/>
            <a:ahLst/>
            <a:cxnLst/>
            <a:rect r="r" b="b" t="t" l="l"/>
            <a:pathLst>
              <a:path h="2201608" w="8048053">
                <a:moveTo>
                  <a:pt x="0" y="0"/>
                </a:moveTo>
                <a:lnTo>
                  <a:pt x="8048054" y="0"/>
                </a:lnTo>
                <a:lnTo>
                  <a:pt x="8048054" y="2201608"/>
                </a:lnTo>
                <a:lnTo>
                  <a:pt x="0" y="220160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954138" y="4620816"/>
            <a:ext cx="152400" cy="2163603"/>
            <a:chOff x="0" y="0"/>
            <a:chExt cx="203200" cy="2884805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03200" cy="2884805"/>
            </a:xfrm>
            <a:custGeom>
              <a:avLst/>
              <a:gdLst/>
              <a:ahLst/>
              <a:cxnLst/>
              <a:rect r="r" b="b" t="t" l="l"/>
              <a:pathLst>
                <a:path h="2884805" w="203200">
                  <a:moveTo>
                    <a:pt x="0" y="56769"/>
                  </a:moveTo>
                  <a:cubicBezTo>
                    <a:pt x="0" y="25400"/>
                    <a:pt x="25400" y="0"/>
                    <a:pt x="56769" y="0"/>
                  </a:cubicBezTo>
                  <a:lnTo>
                    <a:pt x="146558" y="0"/>
                  </a:lnTo>
                  <a:cubicBezTo>
                    <a:pt x="177800" y="0"/>
                    <a:pt x="203200" y="25400"/>
                    <a:pt x="203200" y="56769"/>
                  </a:cubicBezTo>
                  <a:lnTo>
                    <a:pt x="203200" y="2828036"/>
                  </a:lnTo>
                  <a:cubicBezTo>
                    <a:pt x="203200" y="2859405"/>
                    <a:pt x="177800" y="2884805"/>
                    <a:pt x="146431" y="2884805"/>
                  </a:cubicBezTo>
                  <a:lnTo>
                    <a:pt x="56769" y="2884805"/>
                  </a:lnTo>
                  <a:cubicBezTo>
                    <a:pt x="25400" y="2884805"/>
                    <a:pt x="0" y="2859405"/>
                    <a:pt x="0" y="2828036"/>
                  </a:cubicBezTo>
                  <a:close/>
                </a:path>
              </a:pathLst>
            </a:custGeom>
            <a:solidFill>
              <a:srgbClr val="FD563E"/>
            </a:solidFill>
          </p:spPr>
        </p:sp>
      </p:grpSp>
      <p:sp>
        <p:nvSpPr>
          <p:cNvPr name="TextBox 7" id="7"/>
          <p:cNvSpPr txBox="true"/>
          <p:nvPr/>
        </p:nvSpPr>
        <p:spPr>
          <a:xfrm rot="0">
            <a:off x="1428121" y="5407968"/>
            <a:ext cx="3544044" cy="4873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36"/>
              </a:lnSpc>
            </a:pPr>
            <a:r>
              <a:rPr lang="en-US" sz="275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Direito ao Intérprete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428121" y="5887640"/>
            <a:ext cx="7252395" cy="11168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61"/>
              </a:lnSpc>
            </a:pPr>
            <a:r>
              <a:rPr lang="en-US" sz="2187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Garantia de comunicação na língua materna durante todo o processo judicial</a:t>
            </a:r>
          </a:p>
        </p:txBody>
      </p:sp>
      <p:sp>
        <p:nvSpPr>
          <p:cNvPr name="Freeform 9" id="9"/>
          <p:cNvSpPr/>
          <p:nvPr/>
        </p:nvSpPr>
        <p:spPr>
          <a:xfrm flipH="false" flipV="false" rot="0">
            <a:off x="9266601" y="5143500"/>
            <a:ext cx="8048244" cy="2201608"/>
          </a:xfrm>
          <a:custGeom>
            <a:avLst/>
            <a:gdLst/>
            <a:ahLst/>
            <a:cxnLst/>
            <a:rect r="r" b="b" t="t" l="l"/>
            <a:pathLst>
              <a:path h="2201608" w="8048244">
                <a:moveTo>
                  <a:pt x="0" y="0"/>
                </a:moveTo>
                <a:lnTo>
                  <a:pt x="8048245" y="0"/>
                </a:lnTo>
                <a:lnTo>
                  <a:pt x="8048245" y="2201608"/>
                </a:lnTo>
                <a:lnTo>
                  <a:pt x="0" y="220160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9235086" y="4620816"/>
            <a:ext cx="152400" cy="2163603"/>
            <a:chOff x="0" y="0"/>
            <a:chExt cx="203200" cy="2884805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203200" cy="2884805"/>
            </a:xfrm>
            <a:custGeom>
              <a:avLst/>
              <a:gdLst/>
              <a:ahLst/>
              <a:cxnLst/>
              <a:rect r="r" b="b" t="t" l="l"/>
              <a:pathLst>
                <a:path h="2884805" w="203200">
                  <a:moveTo>
                    <a:pt x="0" y="56769"/>
                  </a:moveTo>
                  <a:cubicBezTo>
                    <a:pt x="0" y="25400"/>
                    <a:pt x="25400" y="0"/>
                    <a:pt x="56769" y="0"/>
                  </a:cubicBezTo>
                  <a:lnTo>
                    <a:pt x="146558" y="0"/>
                  </a:lnTo>
                  <a:cubicBezTo>
                    <a:pt x="177800" y="0"/>
                    <a:pt x="203200" y="25400"/>
                    <a:pt x="203200" y="56769"/>
                  </a:cubicBezTo>
                  <a:lnTo>
                    <a:pt x="203200" y="2828036"/>
                  </a:lnTo>
                  <a:cubicBezTo>
                    <a:pt x="203200" y="2859405"/>
                    <a:pt x="177800" y="2884805"/>
                    <a:pt x="146431" y="2884805"/>
                  </a:cubicBezTo>
                  <a:lnTo>
                    <a:pt x="56769" y="2884805"/>
                  </a:lnTo>
                  <a:cubicBezTo>
                    <a:pt x="25400" y="2884805"/>
                    <a:pt x="0" y="2859405"/>
                    <a:pt x="0" y="2828036"/>
                  </a:cubicBezTo>
                  <a:close/>
                </a:path>
              </a:pathLst>
            </a:custGeom>
            <a:solidFill>
              <a:srgbClr val="F86614"/>
            </a:solidFill>
          </p:spPr>
        </p:sp>
      </p:grpSp>
      <p:sp>
        <p:nvSpPr>
          <p:cNvPr name="TextBox 12" id="12"/>
          <p:cNvSpPr txBox="true"/>
          <p:nvPr/>
        </p:nvSpPr>
        <p:spPr>
          <a:xfrm rot="0">
            <a:off x="9721568" y="5407968"/>
            <a:ext cx="3680669" cy="4873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36"/>
              </a:lnSpc>
            </a:pPr>
            <a:r>
              <a:rPr lang="en-US" sz="275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Perícia Antropológica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9721568" y="5887640"/>
            <a:ext cx="7252544" cy="11168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61"/>
              </a:lnSpc>
            </a:pPr>
            <a:r>
              <a:rPr lang="en-US" sz="2187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Avaliação técnica dos contextos culturais relevantes para o caso</a:t>
            </a:r>
          </a:p>
        </p:txBody>
      </p:sp>
      <p:sp>
        <p:nvSpPr>
          <p:cNvPr name="Freeform 14" id="14"/>
          <p:cNvSpPr/>
          <p:nvPr/>
        </p:nvSpPr>
        <p:spPr>
          <a:xfrm flipH="false" flipV="false" rot="0">
            <a:off x="973154" y="7590531"/>
            <a:ext cx="8048053" cy="2201608"/>
          </a:xfrm>
          <a:custGeom>
            <a:avLst/>
            <a:gdLst/>
            <a:ahLst/>
            <a:cxnLst/>
            <a:rect r="r" b="b" t="t" l="l"/>
            <a:pathLst>
              <a:path h="2201608" w="8048053">
                <a:moveTo>
                  <a:pt x="0" y="0"/>
                </a:moveTo>
                <a:lnTo>
                  <a:pt x="8048054" y="0"/>
                </a:lnTo>
                <a:lnTo>
                  <a:pt x="8048054" y="2201608"/>
                </a:lnTo>
                <a:lnTo>
                  <a:pt x="0" y="220160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0">
            <a:off x="954138" y="7067847"/>
            <a:ext cx="152400" cy="2163603"/>
            <a:chOff x="0" y="0"/>
            <a:chExt cx="203200" cy="2884805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203200" cy="2884805"/>
            </a:xfrm>
            <a:custGeom>
              <a:avLst/>
              <a:gdLst/>
              <a:ahLst/>
              <a:cxnLst/>
              <a:rect r="r" b="b" t="t" l="l"/>
              <a:pathLst>
                <a:path h="2884805" w="203200">
                  <a:moveTo>
                    <a:pt x="0" y="56769"/>
                  </a:moveTo>
                  <a:cubicBezTo>
                    <a:pt x="0" y="25400"/>
                    <a:pt x="25400" y="0"/>
                    <a:pt x="56769" y="0"/>
                  </a:cubicBezTo>
                  <a:lnTo>
                    <a:pt x="146558" y="0"/>
                  </a:lnTo>
                  <a:cubicBezTo>
                    <a:pt x="177800" y="0"/>
                    <a:pt x="203200" y="25400"/>
                    <a:pt x="203200" y="56769"/>
                  </a:cubicBezTo>
                  <a:lnTo>
                    <a:pt x="203200" y="2828036"/>
                  </a:lnTo>
                  <a:cubicBezTo>
                    <a:pt x="203200" y="2859405"/>
                    <a:pt x="177800" y="2884805"/>
                    <a:pt x="146431" y="2884805"/>
                  </a:cubicBezTo>
                  <a:lnTo>
                    <a:pt x="56769" y="2884805"/>
                  </a:lnTo>
                  <a:cubicBezTo>
                    <a:pt x="25400" y="2884805"/>
                    <a:pt x="0" y="2859405"/>
                    <a:pt x="0" y="2828036"/>
                  </a:cubicBezTo>
                  <a:close/>
                </a:path>
              </a:pathLst>
            </a:custGeom>
            <a:solidFill>
              <a:srgbClr val="F86614"/>
            </a:solidFill>
          </p:spPr>
        </p:sp>
      </p:grpSp>
      <p:sp>
        <p:nvSpPr>
          <p:cNvPr name="TextBox 17" id="17"/>
          <p:cNvSpPr txBox="true"/>
          <p:nvPr/>
        </p:nvSpPr>
        <p:spPr>
          <a:xfrm rot="0">
            <a:off x="1428121" y="7854999"/>
            <a:ext cx="3544044" cy="4873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36"/>
              </a:lnSpc>
            </a:pPr>
            <a:r>
              <a:rPr lang="en-US" sz="275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Sistemas Próprios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428121" y="8334673"/>
            <a:ext cx="7252395" cy="11168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61"/>
              </a:lnSpc>
            </a:pPr>
            <a:r>
              <a:rPr lang="en-US" sz="2187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Consideração dos mecanismos tradicionais de resolução de conflitos da comunidade</a:t>
            </a:r>
          </a:p>
        </p:txBody>
      </p:sp>
      <p:sp>
        <p:nvSpPr>
          <p:cNvPr name="Freeform 19" id="19"/>
          <p:cNvSpPr/>
          <p:nvPr/>
        </p:nvSpPr>
        <p:spPr>
          <a:xfrm flipH="false" flipV="false" rot="0">
            <a:off x="9266601" y="7590531"/>
            <a:ext cx="8048244" cy="2201608"/>
          </a:xfrm>
          <a:custGeom>
            <a:avLst/>
            <a:gdLst/>
            <a:ahLst/>
            <a:cxnLst/>
            <a:rect r="r" b="b" t="t" l="l"/>
            <a:pathLst>
              <a:path h="2201608" w="8048244">
                <a:moveTo>
                  <a:pt x="0" y="0"/>
                </a:moveTo>
                <a:lnTo>
                  <a:pt x="8048245" y="0"/>
                </a:lnTo>
                <a:lnTo>
                  <a:pt x="8048245" y="2201608"/>
                </a:lnTo>
                <a:lnTo>
                  <a:pt x="0" y="220160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20" id="20"/>
          <p:cNvGrpSpPr/>
          <p:nvPr/>
        </p:nvGrpSpPr>
        <p:grpSpPr>
          <a:xfrm rot="0">
            <a:off x="9247584" y="7094697"/>
            <a:ext cx="152400" cy="2163603"/>
            <a:chOff x="0" y="0"/>
            <a:chExt cx="203200" cy="2884805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203200" cy="2884805"/>
            </a:xfrm>
            <a:custGeom>
              <a:avLst/>
              <a:gdLst/>
              <a:ahLst/>
              <a:cxnLst/>
              <a:rect r="r" b="b" t="t" l="l"/>
              <a:pathLst>
                <a:path h="2884805" w="203200">
                  <a:moveTo>
                    <a:pt x="0" y="56769"/>
                  </a:moveTo>
                  <a:cubicBezTo>
                    <a:pt x="0" y="25400"/>
                    <a:pt x="25400" y="0"/>
                    <a:pt x="56769" y="0"/>
                  </a:cubicBezTo>
                  <a:lnTo>
                    <a:pt x="146558" y="0"/>
                  </a:lnTo>
                  <a:cubicBezTo>
                    <a:pt x="177800" y="0"/>
                    <a:pt x="203200" y="25400"/>
                    <a:pt x="203200" y="56769"/>
                  </a:cubicBezTo>
                  <a:lnTo>
                    <a:pt x="203200" y="2828036"/>
                  </a:lnTo>
                  <a:cubicBezTo>
                    <a:pt x="203200" y="2859405"/>
                    <a:pt x="177800" y="2884805"/>
                    <a:pt x="146431" y="2884805"/>
                  </a:cubicBezTo>
                  <a:lnTo>
                    <a:pt x="56769" y="2884805"/>
                  </a:lnTo>
                  <a:cubicBezTo>
                    <a:pt x="25400" y="2884805"/>
                    <a:pt x="0" y="2859405"/>
                    <a:pt x="0" y="2828036"/>
                  </a:cubicBezTo>
                  <a:close/>
                </a:path>
              </a:pathLst>
            </a:custGeom>
            <a:solidFill>
              <a:srgbClr val="F86614"/>
            </a:solidFill>
          </p:spPr>
        </p:sp>
      </p:grpSp>
      <p:sp>
        <p:nvSpPr>
          <p:cNvPr name="TextBox 22" id="22"/>
          <p:cNvSpPr txBox="true"/>
          <p:nvPr/>
        </p:nvSpPr>
        <p:spPr>
          <a:xfrm rot="0">
            <a:off x="9721568" y="7854999"/>
            <a:ext cx="3596729" cy="4873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36"/>
              </a:lnSpc>
            </a:pPr>
            <a:r>
              <a:rPr lang="en-US" sz="275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Medidas Alternativas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9721568" y="8334673"/>
            <a:ext cx="7252544" cy="11168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61"/>
              </a:lnSpc>
            </a:pPr>
            <a:r>
              <a:rPr lang="en-US" sz="2187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Adaptação de cautelares que respeitem os vínculos comunitários e territoriais</a:t>
            </a:r>
          </a:p>
        </p:txBody>
      </p:sp>
      <p:sp>
        <p:nvSpPr>
          <p:cNvPr name="Freeform 24" id="24"/>
          <p:cNvSpPr/>
          <p:nvPr/>
        </p:nvSpPr>
        <p:spPr>
          <a:xfrm flipH="false" flipV="false" rot="0">
            <a:off x="433161" y="429148"/>
            <a:ext cx="3171484" cy="691457"/>
          </a:xfrm>
          <a:custGeom>
            <a:avLst/>
            <a:gdLst/>
            <a:ahLst/>
            <a:cxnLst/>
            <a:rect r="r" b="b" t="t" l="l"/>
            <a:pathLst>
              <a:path h="691457" w="3171484">
                <a:moveTo>
                  <a:pt x="0" y="0"/>
                </a:moveTo>
                <a:lnTo>
                  <a:pt x="3171484" y="0"/>
                </a:lnTo>
                <a:lnTo>
                  <a:pt x="3171484" y="691457"/>
                </a:lnTo>
                <a:lnTo>
                  <a:pt x="0" y="691457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3D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6049019" y="9686925"/>
            <a:ext cx="2153221" cy="514350"/>
            <a:chOff x="0" y="0"/>
            <a:chExt cx="2870962" cy="685800"/>
          </a:xfrm>
        </p:grpSpPr>
        <p:sp>
          <p:nvSpPr>
            <p:cNvPr name="Freeform 3" id="3" descr="preencoded.png">
              <a:hlinkClick r:id="rId3" tooltip="https://gamma.app/?utm_source=made-with-gamma"/>
            </p:cNvPr>
            <p:cNvSpPr/>
            <p:nvPr/>
          </p:nvSpPr>
          <p:spPr>
            <a:xfrm flipH="false" flipV="false" rot="0">
              <a:off x="0" y="0"/>
              <a:ext cx="2870962" cy="685800"/>
            </a:xfrm>
            <a:custGeom>
              <a:avLst/>
              <a:gdLst/>
              <a:ahLst/>
              <a:cxnLst/>
              <a:rect r="r" b="b" t="t" l="l"/>
              <a:pathLst>
                <a:path h="685800" w="2870962">
                  <a:moveTo>
                    <a:pt x="0" y="0"/>
                  </a:moveTo>
                  <a:lnTo>
                    <a:pt x="2870962" y="0"/>
                  </a:lnTo>
                  <a:lnTo>
                    <a:pt x="2870962" y="685800"/>
                  </a:lnTo>
                  <a:lnTo>
                    <a:pt x="0" y="6858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-82" t="0" r="-82" b="0"/>
              </a:stretch>
            </a:blipFill>
          </p:spPr>
        </p:sp>
      </p:grpSp>
      <p:sp>
        <p:nvSpPr>
          <p:cNvPr name="TextBox 4" id="4"/>
          <p:cNvSpPr txBox="true"/>
          <p:nvPr/>
        </p:nvSpPr>
        <p:spPr>
          <a:xfrm rot="0">
            <a:off x="6217471" y="2037948"/>
            <a:ext cx="6618466" cy="72549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612"/>
              </a:lnSpc>
            </a:pPr>
            <a:r>
              <a:rPr lang="en-US" b="true" sz="4500">
                <a:solidFill>
                  <a:srgbClr val="000000"/>
                </a:solidFill>
                <a:latin typeface="Arimo Bold"/>
                <a:ea typeface="Arimo Bold"/>
                <a:cs typeface="Arimo Bold"/>
                <a:sym typeface="Arimo Bold"/>
              </a:rPr>
              <a:t>Desafios Persistentes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957324" y="2823564"/>
            <a:ext cx="14373353" cy="14286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700"/>
              </a:lnSpc>
            </a:pPr>
            <a:r>
              <a:rPr lang="en-US" sz="3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Apesar dos avanços normativos, a implementação efetiva dos direitos indígenas ainda enfrenta obstáculos estruturais: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4768768" y="4972050"/>
            <a:ext cx="10488216" cy="7047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86257" indent="-228752" lvl="2">
              <a:lnSpc>
                <a:spcPts val="5700"/>
              </a:lnSpc>
              <a:buFont typeface="Arial"/>
              <a:buChar char="⚬"/>
            </a:pPr>
            <a:r>
              <a:rPr lang="en-US" sz="3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Subfinanciamento da FUNAI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4768768" y="5524797"/>
            <a:ext cx="10488216" cy="7047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86257" indent="-228752" lvl="2">
              <a:lnSpc>
                <a:spcPts val="5700"/>
              </a:lnSpc>
              <a:buFont typeface="Arial"/>
              <a:buChar char="⚬"/>
            </a:pPr>
            <a:r>
              <a:rPr lang="en-US" sz="3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Morosidade nas demarcações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4768768" y="6077545"/>
            <a:ext cx="10488216" cy="7047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86257" indent="-228752" lvl="2">
              <a:lnSpc>
                <a:spcPts val="5700"/>
              </a:lnSpc>
              <a:buFont typeface="Arial"/>
              <a:buChar char="⚬"/>
            </a:pPr>
            <a:r>
              <a:rPr lang="en-US" sz="3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Conflitos territoriais crescentes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4768768" y="6630292"/>
            <a:ext cx="10488216" cy="7047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86257" indent="-228752" lvl="2">
              <a:lnSpc>
                <a:spcPts val="5700"/>
              </a:lnSpc>
              <a:buFont typeface="Arial"/>
              <a:buChar char="⚬"/>
            </a:pPr>
            <a:r>
              <a:rPr lang="en-US" sz="3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Discriminação no sistema de justiça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4768768" y="7183040"/>
            <a:ext cx="10488216" cy="7047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86257" indent="-228752" lvl="2">
              <a:lnSpc>
                <a:spcPts val="5700"/>
              </a:lnSpc>
              <a:buFont typeface="Arial"/>
              <a:buChar char="⚬"/>
            </a:pPr>
            <a:r>
              <a:rPr lang="en-US" sz="3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Falta de formação intercultural dos operadores</a:t>
            </a:r>
          </a:p>
        </p:txBody>
      </p:sp>
      <p:grpSp>
        <p:nvGrpSpPr>
          <p:cNvPr name="Group 11" id="11"/>
          <p:cNvGrpSpPr/>
          <p:nvPr/>
        </p:nvGrpSpPr>
        <p:grpSpPr>
          <a:xfrm rot="5400000">
            <a:off x="7976141" y="1427566"/>
            <a:ext cx="2335719" cy="18288000"/>
            <a:chOff x="0" y="0"/>
            <a:chExt cx="3114292" cy="243840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3114294" cy="24384000"/>
            </a:xfrm>
            <a:custGeom>
              <a:avLst/>
              <a:gdLst/>
              <a:ahLst/>
              <a:cxnLst/>
              <a:rect r="r" b="b" t="t" l="l"/>
              <a:pathLst>
                <a:path h="24384000" w="3114294">
                  <a:moveTo>
                    <a:pt x="0" y="0"/>
                  </a:moveTo>
                  <a:lnTo>
                    <a:pt x="3114294" y="0"/>
                  </a:lnTo>
                  <a:lnTo>
                    <a:pt x="3114294" y="24384000"/>
                  </a:lnTo>
                  <a:lnTo>
                    <a:pt x="0" y="24384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0" r="0" b="0"/>
              </a:stretch>
            </a:blipFill>
          </p:spPr>
        </p:sp>
      </p:grpSp>
      <p:sp>
        <p:nvSpPr>
          <p:cNvPr name="Freeform 13" id="13"/>
          <p:cNvSpPr/>
          <p:nvPr/>
        </p:nvSpPr>
        <p:spPr>
          <a:xfrm flipH="false" flipV="false" rot="0">
            <a:off x="433161" y="429148"/>
            <a:ext cx="3171484" cy="691457"/>
          </a:xfrm>
          <a:custGeom>
            <a:avLst/>
            <a:gdLst/>
            <a:ahLst/>
            <a:cxnLst/>
            <a:rect r="r" b="b" t="t" l="l"/>
            <a:pathLst>
              <a:path h="691457" w="3171484">
                <a:moveTo>
                  <a:pt x="0" y="0"/>
                </a:moveTo>
                <a:lnTo>
                  <a:pt x="3171484" y="0"/>
                </a:lnTo>
                <a:lnTo>
                  <a:pt x="3171484" y="691457"/>
                </a:lnTo>
                <a:lnTo>
                  <a:pt x="0" y="691457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DAG0H0h4oJs</dc:identifier>
  <dcterms:modified xsi:type="dcterms:W3CDTF">2011-08-01T06:04:30Z</dcterms:modified>
  <cp:revision>1</cp:revision>
  <dc:title>Maurício Terena.pptx</dc:title>
</cp:coreProperties>
</file>