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rimo Bold" charset="1" panose="020B0704020202020204"/>
      <p:regular r:id="rId17"/>
    </p:embeddedFont>
    <p:embeddedFont>
      <p:font typeface="Arimo" charset="1" panose="020B0604020202020204"/>
      <p:regular r:id="rId18"/>
    </p:embeddedFont>
    <p:embeddedFont>
      <p:font typeface="Open Sans" charset="1" panose="020B06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Relationship Id="rId6" Target="../media/image8.jpeg" Type="http://schemas.openxmlformats.org/officeDocument/2006/relationships/image"/><Relationship Id="rId7" Target="../media/image9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86626" y="2228618"/>
            <a:ext cx="12114748" cy="2554416"/>
            <a:chOff x="0" y="0"/>
            <a:chExt cx="16152997" cy="34058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152997" cy="3405888"/>
            </a:xfrm>
            <a:custGeom>
              <a:avLst/>
              <a:gdLst/>
              <a:ahLst/>
              <a:cxnLst/>
              <a:rect r="r" b="b" t="t" l="l"/>
              <a:pathLst>
                <a:path h="3405888" w="16152997">
                  <a:moveTo>
                    <a:pt x="0" y="0"/>
                  </a:moveTo>
                  <a:lnTo>
                    <a:pt x="16152997" y="0"/>
                  </a:lnTo>
                  <a:lnTo>
                    <a:pt x="16152997" y="3405888"/>
                  </a:lnTo>
                  <a:lnTo>
                    <a:pt x="0" y="34058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6152997" cy="352971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PRÁTICAS MULTIDISCIPLINARES EM  ACESSO À JUSTIÇA </a:t>
              </a:r>
            </a:p>
            <a:p>
              <a:pPr algn="ctr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NOS TERRITÓRIOS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05674" y="8873342"/>
            <a:ext cx="9076651" cy="1191310"/>
          </a:xfrm>
          <a:custGeom>
            <a:avLst/>
            <a:gdLst/>
            <a:ahLst/>
            <a:cxnLst/>
            <a:rect r="r" b="b" t="t" l="l"/>
            <a:pathLst>
              <a:path h="1191310" w="9076651">
                <a:moveTo>
                  <a:pt x="0" y="0"/>
                </a:moveTo>
                <a:lnTo>
                  <a:pt x="9076652" y="0"/>
                </a:lnTo>
                <a:lnTo>
                  <a:pt x="9076652" y="1191310"/>
                </a:lnTo>
                <a:lnTo>
                  <a:pt x="0" y="1191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429148"/>
            <a:ext cx="4835217" cy="1054190"/>
          </a:xfrm>
          <a:custGeom>
            <a:avLst/>
            <a:gdLst/>
            <a:ahLst/>
            <a:cxnLst/>
            <a:rect r="r" b="b" t="t" l="l"/>
            <a:pathLst>
              <a:path h="1054190" w="4835217">
                <a:moveTo>
                  <a:pt x="0" y="0"/>
                </a:moveTo>
                <a:lnTo>
                  <a:pt x="4835217" y="0"/>
                </a:lnTo>
                <a:lnTo>
                  <a:pt x="4835217" y="1054190"/>
                </a:lnTo>
                <a:lnTo>
                  <a:pt x="0" y="1054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9805" y="4754459"/>
            <a:ext cx="14368389" cy="543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6"/>
              </a:lnSpc>
            </a:pPr>
            <a:r>
              <a:rPr lang="en-US" sz="249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integração de saberes na promoção da Justiça Territorial</a:t>
            </a:r>
          </a:p>
          <a:p>
            <a:pPr algn="ctr">
              <a:lnSpc>
                <a:spcPts val="3116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840813" y="7263464"/>
            <a:ext cx="8606374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Universidade Federal do Pará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96413" y="6450775"/>
            <a:ext cx="6095174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500" spc="875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MYRIAN CARDOSO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9063" y="429148"/>
            <a:ext cx="5625980" cy="1988344"/>
            <a:chOff x="0" y="0"/>
            <a:chExt cx="7501307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501307" cy="2651126"/>
            </a:xfrm>
            <a:custGeom>
              <a:avLst/>
              <a:gdLst/>
              <a:ahLst/>
              <a:cxnLst/>
              <a:rect r="r" b="b" t="t" l="l"/>
              <a:pathLst>
                <a:path h="2651126" w="7501307">
                  <a:moveTo>
                    <a:pt x="0" y="0"/>
                  </a:moveTo>
                  <a:lnTo>
                    <a:pt x="7501307" y="0"/>
                  </a:lnTo>
                  <a:lnTo>
                    <a:pt x="7501307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61925"/>
              <a:ext cx="7501307" cy="28130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7919"/>
                </a:lnSpc>
              </a:pPr>
              <a:r>
                <a:rPr lang="en-US" b="true" sz="5499" spc="916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Referências 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381500" y="3140804"/>
            <a:ext cx="9525000" cy="5107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505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Mauro Cappelletti;</a:t>
            </a:r>
          </a:p>
          <a:p>
            <a:pPr algn="l" marL="651510" indent="-325755" lvl="1">
              <a:lnSpc>
                <a:spcPts val="505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Boaventura de Sousa Santos;</a:t>
            </a:r>
          </a:p>
          <a:p>
            <a:pPr algn="l" marL="651510" indent="-325755" lvl="1">
              <a:lnSpc>
                <a:spcPts val="505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Relatórios do CNJ / Ministério da Justiça</a:t>
            </a:r>
          </a:p>
          <a:p>
            <a:pPr algn="l" marL="651510" indent="-325755" lvl="1">
              <a:lnSpc>
                <a:spcPts val="505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Leis e normativas pertinentes (como Resoluções do CNJ)</a:t>
            </a:r>
          </a:p>
          <a:p>
            <a:pPr algn="l" marL="651510" indent="-325755" lvl="1">
              <a:lnSpc>
                <a:spcPts val="5054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Relatório de Atividades Projeto de Implantação da rede de Clínicas de Acesso a Justiça, UFPA.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7733506" y="880425"/>
            <a:ext cx="2387047" cy="18721940"/>
          </a:xfrm>
          <a:custGeom>
            <a:avLst/>
            <a:gdLst/>
            <a:ahLst/>
            <a:cxnLst/>
            <a:rect r="r" b="b" t="t" l="l"/>
            <a:pathLst>
              <a:path h="18721940" w="2387047">
                <a:moveTo>
                  <a:pt x="0" y="0"/>
                </a:moveTo>
                <a:lnTo>
                  <a:pt x="2387048" y="0"/>
                </a:lnTo>
                <a:lnTo>
                  <a:pt x="2387048" y="18721940"/>
                </a:lnTo>
                <a:lnTo>
                  <a:pt x="0" y="18721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28394" y="2883319"/>
            <a:ext cx="15265796" cy="852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39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Na trilogia do poder ter direitos é paradoxal</a:t>
            </a:r>
          </a:p>
          <a:p>
            <a:pPr algn="l">
              <a:lnSpc>
                <a:spcPts val="6739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Cada poder na sua esfera, no estado constitucional.</a:t>
            </a:r>
          </a:p>
          <a:p>
            <a:pPr algn="l">
              <a:lnSpc>
                <a:spcPts val="6739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Ora vale a lei divina, ora vale a natural,</a:t>
            </a:r>
          </a:p>
          <a:p>
            <a:pPr algn="l">
              <a:lnSpc>
                <a:spcPts val="6739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Mas na falha lei humana,</a:t>
            </a:r>
          </a:p>
          <a:p>
            <a:pPr algn="l">
              <a:lnSpc>
                <a:spcPts val="6739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Privilégio é fatal. </a:t>
            </a:r>
          </a:p>
          <a:p>
            <a:pPr algn="l">
              <a:lnSpc>
                <a:spcPts val="6739"/>
              </a:lnSpc>
            </a:pPr>
          </a:p>
          <a:p>
            <a:pPr algn="r">
              <a:lnSpc>
                <a:spcPts val="6739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Myrian Cardoso</a:t>
            </a:r>
          </a:p>
          <a:p>
            <a:pPr algn="r">
              <a:lnSpc>
                <a:spcPts val="6739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Obrigada</a:t>
            </a:r>
          </a:p>
          <a:p>
            <a:pPr algn="l">
              <a:lnSpc>
                <a:spcPts val="673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5400000">
            <a:off x="7950476" y="-8332270"/>
            <a:ext cx="2387047" cy="18721940"/>
          </a:xfrm>
          <a:custGeom>
            <a:avLst/>
            <a:gdLst/>
            <a:ahLst/>
            <a:cxnLst/>
            <a:rect r="r" b="b" t="t" l="l"/>
            <a:pathLst>
              <a:path h="18721940" w="2387047">
                <a:moveTo>
                  <a:pt x="0" y="0"/>
                </a:moveTo>
                <a:lnTo>
                  <a:pt x="2387048" y="0"/>
                </a:lnTo>
                <a:lnTo>
                  <a:pt x="2387048" y="18721940"/>
                </a:lnTo>
                <a:lnTo>
                  <a:pt x="0" y="1872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53331" y="2555993"/>
            <a:ext cx="5781338" cy="978005"/>
            <a:chOff x="0" y="0"/>
            <a:chExt cx="7708451" cy="13040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708451" cy="1304007"/>
            </a:xfrm>
            <a:custGeom>
              <a:avLst/>
              <a:gdLst/>
              <a:ahLst/>
              <a:cxnLst/>
              <a:rect r="r" b="b" t="t" l="l"/>
              <a:pathLst>
                <a:path h="1304007" w="7708451">
                  <a:moveTo>
                    <a:pt x="0" y="0"/>
                  </a:moveTo>
                  <a:lnTo>
                    <a:pt x="7708451" y="0"/>
                  </a:lnTo>
                  <a:lnTo>
                    <a:pt x="7708451" y="1304007"/>
                  </a:lnTo>
                  <a:lnTo>
                    <a:pt x="0" y="1304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7708451" cy="142783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Plano de Ensino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96418" y="4025646"/>
            <a:ext cx="14262882" cy="2040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51" indent="-377825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Breve contextualização do acesso à justiça no Brasil;</a:t>
            </a:r>
          </a:p>
          <a:p>
            <a:pPr algn="just" marL="755651" indent="-377825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Perspectivas teóricas e normativas do Acesso à Justiça;</a:t>
            </a:r>
          </a:p>
          <a:p>
            <a:pPr algn="just" marL="755651" indent="-377825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Evolução das práticas multidisciplinares em Acesso à Justiça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62145" y="314888"/>
            <a:ext cx="9563710" cy="1988345"/>
            <a:chOff x="0" y="0"/>
            <a:chExt cx="12751613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51613" cy="2651126"/>
            </a:xfrm>
            <a:custGeom>
              <a:avLst/>
              <a:gdLst/>
              <a:ahLst/>
              <a:cxnLst/>
              <a:rect r="r" b="b" t="t" l="l"/>
              <a:pathLst>
                <a:path h="2651126" w="12751613">
                  <a:moveTo>
                    <a:pt x="0" y="0"/>
                  </a:moveTo>
                  <a:lnTo>
                    <a:pt x="12751613" y="0"/>
                  </a:lnTo>
                  <a:lnTo>
                    <a:pt x="12751613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2751613" cy="27749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Breve contextualização do acesso à justiça no Brasil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7168" y="2615628"/>
            <a:ext cx="17733664" cy="557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14"/>
              </a:lnSpc>
            </a:pP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Conceito básico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O acesso à justiça é um direito fundamental, que garante aos cidadãos a possibilidade de buscar a tutela de seus direitos por meio do Poder Judiciário.</a:t>
            </a:r>
          </a:p>
          <a:p>
            <a:pPr algn="just">
              <a:lnSpc>
                <a:spcPts val="4914"/>
              </a:lnSpc>
            </a:pPr>
          </a:p>
          <a:p>
            <a:pPr algn="just">
              <a:lnSpc>
                <a:spcPts val="4914"/>
              </a:lnSpc>
            </a:pP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Limites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O modelo tradicional do sistema de justiça, centrado exclusivamente na atuação jurídica (Práticas Jurídicas), mostrou-se muitas vezes insuficiente para lidar com a realidade dos sujeitos em situação de vulnerabilidade.</a:t>
            </a:r>
          </a:p>
          <a:p>
            <a:pPr algn="just">
              <a:lnSpc>
                <a:spcPts val="4914"/>
              </a:lnSpc>
            </a:pPr>
          </a:p>
          <a:p>
            <a:pPr algn="just">
              <a:lnSpc>
                <a:spcPts val="4914"/>
              </a:lnSpc>
            </a:pP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Desafios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desigualdade social, falta de informação jurídica, demora processual, e a complexidade dos procedimentos judiciais, desconexão com a leitura socioterritorial.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5400000">
            <a:off x="7733506" y="880425"/>
            <a:ext cx="2387047" cy="18721940"/>
          </a:xfrm>
          <a:custGeom>
            <a:avLst/>
            <a:gdLst/>
            <a:ahLst/>
            <a:cxnLst/>
            <a:rect r="r" b="b" t="t" l="l"/>
            <a:pathLst>
              <a:path h="18721940" w="2387047">
                <a:moveTo>
                  <a:pt x="0" y="0"/>
                </a:moveTo>
                <a:lnTo>
                  <a:pt x="2387048" y="0"/>
                </a:lnTo>
                <a:lnTo>
                  <a:pt x="2387048" y="18721940"/>
                </a:lnTo>
                <a:lnTo>
                  <a:pt x="0" y="1872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52569" y="1305270"/>
            <a:ext cx="12982861" cy="1735266"/>
            <a:chOff x="0" y="0"/>
            <a:chExt cx="17310482" cy="23136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10481" cy="2313688"/>
            </a:xfrm>
            <a:custGeom>
              <a:avLst/>
              <a:gdLst/>
              <a:ahLst/>
              <a:cxnLst/>
              <a:rect r="r" b="b" t="t" l="l"/>
              <a:pathLst>
                <a:path h="2313688" w="17310481">
                  <a:moveTo>
                    <a:pt x="0" y="0"/>
                  </a:moveTo>
                  <a:lnTo>
                    <a:pt x="17310481" y="0"/>
                  </a:lnTo>
                  <a:lnTo>
                    <a:pt x="17310481" y="2313688"/>
                  </a:lnTo>
                  <a:lnTo>
                    <a:pt x="0" y="23136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7310482" cy="243751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Perspectivas teóricas e normativas do Acesso à Justiça no Brasil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472173"/>
            <a:ext cx="15590520" cy="589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Segundo </a:t>
            </a: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Cappelletti e Garth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(1978), o acesso à justiça é o mais básico dos direitos, pois sem ele é impossível garantir os demais – “Porta de entrada”.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No Brasil, está previsto no </a:t>
            </a: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art. 5º, inciso XXXV da Constituição Federal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que assegura que “a lei não excluirá da apreciação do Poder Judiciário lesão ou ameaça a direito”.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garantia do acesso à justiça envolve a efetiva resolução dos conflitos, com igualdade de condições, informação adequada e respeito à dignidade humana,</a:t>
            </a: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sob a perspectiva multidisciplinar dos direitos humanos e identitários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just">
              <a:lnSpc>
                <a:spcPts val="420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6829" y="1303631"/>
            <a:ext cx="16794343" cy="1988344"/>
            <a:chOff x="0" y="0"/>
            <a:chExt cx="22392457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392456" cy="2651126"/>
            </a:xfrm>
            <a:custGeom>
              <a:avLst/>
              <a:gdLst/>
              <a:ahLst/>
              <a:cxnLst/>
              <a:rect r="r" b="b" t="t" l="l"/>
              <a:pathLst>
                <a:path h="2651126" w="22392456">
                  <a:moveTo>
                    <a:pt x="0" y="0"/>
                  </a:moveTo>
                  <a:lnTo>
                    <a:pt x="22392456" y="0"/>
                  </a:lnTo>
                  <a:lnTo>
                    <a:pt x="22392456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2392457" cy="27749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79"/>
                </a:lnSpc>
              </a:pPr>
              <a:r>
                <a:rPr lang="en-US" b="true" sz="4499" spc="96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Evolução das Práticas Multidisciplinares de Acesso à Justiça no Brasil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76279" y="3417852"/>
            <a:ext cx="14535443" cy="6300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33413" indent="-316706" lvl="1">
              <a:lnSpc>
                <a:spcPts val="4536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Os conflitos sociais contemporâneos se tornaram cada vez mais complexos, envolvendo não apenas questões jurídicas.</a:t>
            </a:r>
          </a:p>
          <a:p>
            <a:pPr algn="just" marL="633413" indent="-316706" lvl="1">
              <a:lnSpc>
                <a:spcPts val="4536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Em um primeiro momento o sistema judiciário passou a dialogar com profissionais da psicologia, serviço social, economia, cultura, saúde e educação na compreensão dos conflitos, na busca de soluções mais adequadas, humanizadas e eficaz. </a:t>
            </a:r>
          </a:p>
          <a:p>
            <a:pPr algn="just" marL="633413" indent="-316706" lvl="1">
              <a:lnSpc>
                <a:spcPts val="4536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Assim, as práticas multidisciplinares, possibilitaram a integração de saberes de diversas áreas para auxiliar na superação de barreiras tradicionais, promovendo um atendimento mais acessível, especialmente para populações em situação de vulnerabilidade.</a:t>
            </a:r>
          </a:p>
          <a:p>
            <a:pPr algn="just" marL="633413" indent="-316706" lvl="1">
              <a:lnSpc>
                <a:spcPts val="4536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21307349" y="3719052"/>
            <a:ext cx="1485434" cy="11650461"/>
          </a:xfrm>
          <a:custGeom>
            <a:avLst/>
            <a:gdLst/>
            <a:ahLst/>
            <a:cxnLst/>
            <a:rect r="r" b="b" t="t" l="l"/>
            <a:pathLst>
              <a:path h="11650461" w="1485434">
                <a:moveTo>
                  <a:pt x="0" y="0"/>
                </a:moveTo>
                <a:lnTo>
                  <a:pt x="1485434" y="0"/>
                </a:lnTo>
                <a:lnTo>
                  <a:pt x="1485434" y="11650462"/>
                </a:lnTo>
                <a:lnTo>
                  <a:pt x="0" y="11650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74911" y="1479743"/>
            <a:ext cx="15784389" cy="1988344"/>
            <a:chOff x="0" y="0"/>
            <a:chExt cx="21045852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45852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45852">
                  <a:moveTo>
                    <a:pt x="0" y="0"/>
                  </a:moveTo>
                  <a:lnTo>
                    <a:pt x="21045852" y="0"/>
                  </a:lnTo>
                  <a:lnTo>
                    <a:pt x="2104585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1045852" cy="27749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79"/>
                </a:lnSpc>
              </a:pPr>
              <a:r>
                <a:rPr lang="en-US" b="true" sz="4499" spc="96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Exemplos de Práticas Multidisciplinares de Acesso à Justiça no Brasil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38110" y="4020710"/>
            <a:ext cx="6887705" cy="5510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6734" indent="-253367" lvl="1">
              <a:lnSpc>
                <a:spcPts val="4368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Centros Judiciários de Solução de Conflitos (CEJUSCs)</a:t>
            </a:r>
          </a:p>
          <a:p>
            <a:pPr algn="l" marL="506734" indent="-253367" lvl="1">
              <a:lnSpc>
                <a:spcPts val="4368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Defensorias Públicas com psicólogos e assistentes sociais</a:t>
            </a:r>
          </a:p>
          <a:p>
            <a:pPr algn="l" marL="506734" indent="-253367" lvl="1">
              <a:lnSpc>
                <a:spcPts val="4368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Projetos de Justiça Restaurativa em escolas e comunidades</a:t>
            </a:r>
          </a:p>
          <a:p>
            <a:pPr algn="l" marL="506734" indent="-253367" lvl="1">
              <a:lnSpc>
                <a:spcPts val="4368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Atuação de equipes multidisciplinares no sistema prisional e socioeducativo</a:t>
            </a:r>
          </a:p>
          <a:p>
            <a:pPr algn="l" marL="506734" indent="-253367" lvl="1">
              <a:lnSpc>
                <a:spcPts val="4368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Núcleos de Prática Interdisciplinar (NPI)</a:t>
            </a:r>
          </a:p>
          <a:p>
            <a:pPr algn="l" marL="506734" indent="-253367" lvl="1">
              <a:lnSpc>
                <a:spcPts val="4368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8799375" y="3827225"/>
            <a:ext cx="4308231" cy="6012053"/>
            <a:chOff x="0" y="0"/>
            <a:chExt cx="5744308" cy="80160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744337" cy="8016040"/>
            </a:xfrm>
            <a:custGeom>
              <a:avLst/>
              <a:gdLst/>
              <a:ahLst/>
              <a:cxnLst/>
              <a:rect r="r" b="b" t="t" l="l"/>
              <a:pathLst>
                <a:path h="8016040" w="5744337">
                  <a:moveTo>
                    <a:pt x="0" y="0"/>
                  </a:moveTo>
                  <a:lnTo>
                    <a:pt x="5744337" y="0"/>
                  </a:lnTo>
                  <a:lnTo>
                    <a:pt x="5744337" y="8016040"/>
                  </a:lnTo>
                  <a:lnTo>
                    <a:pt x="0" y="8016040"/>
                  </a:lnTo>
                  <a:close/>
                </a:path>
              </a:pathLst>
            </a:custGeom>
            <a:solidFill>
              <a:srgbClr val="FF6B0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9050"/>
              <a:ext cx="5744308" cy="7997021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  <a:r>
                <a:rPr lang="en-US" b="true" sz="3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BENEFÍCIOS</a:t>
              </a:r>
            </a:p>
            <a:p>
              <a:pPr algn="ctr">
                <a:lnSpc>
                  <a:spcPts val="3240"/>
                </a:lnSpc>
              </a:pPr>
            </a:p>
            <a:p>
              <a:pPr algn="l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Visão integral do conflito</a:t>
              </a:r>
            </a:p>
            <a:p>
              <a:pPr algn="l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Humanização do atendimento</a:t>
              </a:r>
            </a:p>
            <a:p>
              <a:pPr algn="l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Redução da judicialização</a:t>
              </a:r>
            </a:p>
            <a:p>
              <a:pPr algn="l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Promoção da cidadania</a:t>
              </a:r>
            </a:p>
            <a:p>
              <a:pPr algn="l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Prevenção de conflitos futuro</a:t>
              </a:r>
            </a:p>
            <a:p>
              <a:pPr algn="l" marL="542925" indent="-271462" lvl="1">
                <a:lnSpc>
                  <a:spcPts val="32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674709" y="3827225"/>
            <a:ext cx="4180740" cy="5978769"/>
            <a:chOff x="0" y="0"/>
            <a:chExt cx="5574320" cy="79716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574284" cy="7971663"/>
            </a:xfrm>
            <a:custGeom>
              <a:avLst/>
              <a:gdLst/>
              <a:ahLst/>
              <a:cxnLst/>
              <a:rect r="r" b="b" t="t" l="l"/>
              <a:pathLst>
                <a:path h="7971663" w="5574284">
                  <a:moveTo>
                    <a:pt x="0" y="0"/>
                  </a:moveTo>
                  <a:lnTo>
                    <a:pt x="5574284" y="0"/>
                  </a:lnTo>
                  <a:lnTo>
                    <a:pt x="5574284" y="7971663"/>
                  </a:lnTo>
                  <a:lnTo>
                    <a:pt x="0" y="7971663"/>
                  </a:lnTo>
                  <a:close/>
                </a:path>
              </a:pathLst>
            </a:custGeom>
            <a:solidFill>
              <a:srgbClr val="EFC9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-1524" y="-1524"/>
              <a:ext cx="5577332" cy="7974711"/>
            </a:xfrm>
            <a:custGeom>
              <a:avLst/>
              <a:gdLst/>
              <a:ahLst/>
              <a:cxnLst/>
              <a:rect r="r" b="b" t="t" l="l"/>
              <a:pathLst>
                <a:path h="7974711" w="5577332">
                  <a:moveTo>
                    <a:pt x="1524" y="0"/>
                  </a:moveTo>
                  <a:lnTo>
                    <a:pt x="5575808" y="0"/>
                  </a:lnTo>
                  <a:cubicBezTo>
                    <a:pt x="5576697" y="0"/>
                    <a:pt x="5577332" y="762"/>
                    <a:pt x="5577332" y="1524"/>
                  </a:cubicBezTo>
                  <a:lnTo>
                    <a:pt x="5577332" y="7973187"/>
                  </a:lnTo>
                  <a:cubicBezTo>
                    <a:pt x="5577332" y="7974076"/>
                    <a:pt x="5576570" y="7974711"/>
                    <a:pt x="5575808" y="7974711"/>
                  </a:cubicBezTo>
                  <a:lnTo>
                    <a:pt x="1524" y="7974711"/>
                  </a:lnTo>
                  <a:cubicBezTo>
                    <a:pt x="635" y="7974711"/>
                    <a:pt x="0" y="7973949"/>
                    <a:pt x="0" y="7973187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973187"/>
                  </a:lnTo>
                  <a:lnTo>
                    <a:pt x="1524" y="7973187"/>
                  </a:lnTo>
                  <a:lnTo>
                    <a:pt x="1524" y="7971663"/>
                  </a:lnTo>
                  <a:lnTo>
                    <a:pt x="5575808" y="7971663"/>
                  </a:lnTo>
                  <a:lnTo>
                    <a:pt x="5575808" y="7973187"/>
                  </a:lnTo>
                  <a:lnTo>
                    <a:pt x="5574284" y="7973187"/>
                  </a:lnTo>
                  <a:lnTo>
                    <a:pt x="5574284" y="1524"/>
                  </a:lnTo>
                  <a:lnTo>
                    <a:pt x="5575808" y="1524"/>
                  </a:lnTo>
                  <a:lnTo>
                    <a:pt x="5575808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EFC9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9050"/>
              <a:ext cx="5574320" cy="795264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just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  <a:r>
                <a:rPr lang="en-US" b="true" sz="3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DESAFIOS E LIMITES</a:t>
              </a:r>
            </a:p>
            <a:p>
              <a:pPr algn="just">
                <a:lnSpc>
                  <a:spcPts val="3240"/>
                </a:lnSpc>
              </a:pPr>
              <a:r>
                <a:rPr lang="en-US" b="true" sz="3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</a:t>
              </a:r>
            </a:p>
            <a:p>
              <a:pPr algn="just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Falta de recursos e infraestrutura</a:t>
              </a:r>
            </a:p>
            <a:p>
              <a:pPr algn="just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Resistência institucional</a:t>
              </a:r>
            </a:p>
            <a:p>
              <a:pPr algn="just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Necessidade de formação contínua e trabalho em equipe</a:t>
              </a:r>
            </a:p>
            <a:p>
              <a:pPr algn="just" marL="542925" indent="-271462" lvl="1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Limites éticos e profissionais de cada área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1605" y="1242079"/>
            <a:ext cx="16006395" cy="1988344"/>
            <a:chOff x="0" y="0"/>
            <a:chExt cx="21341860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34186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341860">
                  <a:moveTo>
                    <a:pt x="0" y="0"/>
                  </a:moveTo>
                  <a:lnTo>
                    <a:pt x="21341860" y="0"/>
                  </a:lnTo>
                  <a:lnTo>
                    <a:pt x="2134186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1341860" cy="27749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4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Atendimento Multidisciplinar  em Justiça Socioterritorial na Amazônia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430759" y="3230423"/>
            <a:ext cx="5828541" cy="1165708"/>
          </a:xfrm>
          <a:custGeom>
            <a:avLst/>
            <a:gdLst/>
            <a:ahLst/>
            <a:cxnLst/>
            <a:rect r="r" b="b" t="t" l="l"/>
            <a:pathLst>
              <a:path h="1165708" w="5828541">
                <a:moveTo>
                  <a:pt x="0" y="0"/>
                </a:moveTo>
                <a:lnTo>
                  <a:pt x="5828541" y="0"/>
                </a:lnTo>
                <a:lnTo>
                  <a:pt x="5828541" y="1165709"/>
                </a:lnTo>
                <a:lnTo>
                  <a:pt x="0" y="1165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29688" y="3948690"/>
            <a:ext cx="2753964" cy="2448249"/>
            <a:chOff x="0" y="0"/>
            <a:chExt cx="5607144" cy="4984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07177" cy="4984750"/>
            </a:xfrm>
            <a:custGeom>
              <a:avLst/>
              <a:gdLst/>
              <a:ahLst/>
              <a:cxnLst/>
              <a:rect r="r" b="b" t="t" l="l"/>
              <a:pathLst>
                <a:path h="4984750" w="5607177">
                  <a:moveTo>
                    <a:pt x="0" y="0"/>
                  </a:moveTo>
                  <a:lnTo>
                    <a:pt x="5607177" y="0"/>
                  </a:lnTo>
                  <a:lnTo>
                    <a:pt x="5607177" y="4984750"/>
                  </a:lnTo>
                  <a:lnTo>
                    <a:pt x="0" y="498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138" r="0" b="-4137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782614" y="6946513"/>
            <a:ext cx="3248110" cy="2637684"/>
            <a:chOff x="0" y="0"/>
            <a:chExt cx="5607144" cy="45533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607177" cy="4553331"/>
            </a:xfrm>
            <a:custGeom>
              <a:avLst/>
              <a:gdLst/>
              <a:ahLst/>
              <a:cxnLst/>
              <a:rect r="r" b="b" t="t" l="l"/>
              <a:pathLst>
                <a:path h="4553331" w="5607177">
                  <a:moveTo>
                    <a:pt x="0" y="0"/>
                  </a:moveTo>
                  <a:lnTo>
                    <a:pt x="5607177" y="0"/>
                  </a:lnTo>
                  <a:lnTo>
                    <a:pt x="5607177" y="4553331"/>
                  </a:lnTo>
                  <a:lnTo>
                    <a:pt x="0" y="4553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650" r="0" b="-265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4676482" y="4015499"/>
            <a:ext cx="3243685" cy="2264253"/>
            <a:chOff x="0" y="0"/>
            <a:chExt cx="5571742" cy="38893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71744" cy="3889375"/>
            </a:xfrm>
            <a:custGeom>
              <a:avLst/>
              <a:gdLst/>
              <a:ahLst/>
              <a:cxnLst/>
              <a:rect r="r" b="b" t="t" l="l"/>
              <a:pathLst>
                <a:path h="3889375" w="5571744">
                  <a:moveTo>
                    <a:pt x="0" y="0"/>
                  </a:moveTo>
                  <a:lnTo>
                    <a:pt x="5571744" y="0"/>
                  </a:lnTo>
                  <a:lnTo>
                    <a:pt x="5571744" y="3889375"/>
                  </a:lnTo>
                  <a:lnTo>
                    <a:pt x="0" y="3889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7307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4830217" y="6660752"/>
            <a:ext cx="2936215" cy="2923445"/>
            <a:chOff x="0" y="0"/>
            <a:chExt cx="5571740" cy="55475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571744" cy="5547487"/>
            </a:xfrm>
            <a:custGeom>
              <a:avLst/>
              <a:gdLst/>
              <a:ahLst/>
              <a:cxnLst/>
              <a:rect r="r" b="b" t="t" l="l"/>
              <a:pathLst>
                <a:path h="5547487" w="5571744">
                  <a:moveTo>
                    <a:pt x="0" y="0"/>
                  </a:moveTo>
                  <a:lnTo>
                    <a:pt x="5571744" y="0"/>
                  </a:lnTo>
                  <a:lnTo>
                    <a:pt x="5571744" y="5547487"/>
                  </a:lnTo>
                  <a:lnTo>
                    <a:pt x="0" y="5547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7252" r="-1" b="-25333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21463" y="3636802"/>
            <a:ext cx="8744500" cy="613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2928" indent="-271464" lvl="1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Experiências pilotos em práticas multidisciplinares aplicadas à Justiça Socioterritorial,</a:t>
            </a:r>
            <a:r>
              <a:rPr lang="en-US" b="true" sz="3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tem sido adotadas na formação de Assistentes Técnicos, com habilidades no uso de tecnologias de suporte a análises geojurídicas, sob aspectos fundiários, ambientais, uso e ocupação do solo e nas relações de disputa pela terra e recursos, envolvendo novos campos do conhecimento.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56441" y="3500827"/>
            <a:ext cx="5621634" cy="299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  <a:r>
              <a:rPr lang="en-US" sz="16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ICLO DE ATENDIMENTO EM IMPLANTAÇÃO NA UFPA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183176" y="6441677"/>
            <a:ext cx="252561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Salas de escuta de demanda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185466" y="9628026"/>
            <a:ext cx="248959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Diálogo técnico comunitário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46936" y="9628026"/>
            <a:ext cx="379809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Sala de georeferenciamento e demarcação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739777" y="6327377"/>
            <a:ext cx="1380976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Vistoria Técnica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88498" y="7788913"/>
            <a:ext cx="7569470" cy="1125649"/>
            <a:chOff x="0" y="0"/>
            <a:chExt cx="10092626" cy="1500866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1363920" y="0"/>
              <a:ext cx="7504328" cy="1500866"/>
            </a:xfrm>
            <a:custGeom>
              <a:avLst/>
              <a:gdLst/>
              <a:ahLst/>
              <a:cxnLst/>
              <a:rect r="r" b="b" t="t" l="l"/>
              <a:pathLst>
                <a:path h="1500866" w="7504328">
                  <a:moveTo>
                    <a:pt x="0" y="0"/>
                  </a:moveTo>
                  <a:lnTo>
                    <a:pt x="7504328" y="0"/>
                  </a:lnTo>
                  <a:lnTo>
                    <a:pt x="7504328" y="1500866"/>
                  </a:lnTo>
                  <a:lnTo>
                    <a:pt x="0" y="1500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353216"/>
              <a:ext cx="10092626" cy="805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Escala bairro-cidade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Estudo diagnóstico e metodológico</a:t>
              </a: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65791" y="3629352"/>
            <a:ext cx="6318066" cy="4466082"/>
            <a:chOff x="0" y="0"/>
            <a:chExt cx="10092626" cy="71342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092563" cy="7134225"/>
            </a:xfrm>
            <a:custGeom>
              <a:avLst/>
              <a:gdLst/>
              <a:ahLst/>
              <a:cxnLst/>
              <a:rect r="r" b="b" t="t" l="l"/>
              <a:pathLst>
                <a:path h="7134225" w="10092563">
                  <a:moveTo>
                    <a:pt x="0" y="0"/>
                  </a:moveTo>
                  <a:lnTo>
                    <a:pt x="10092563" y="0"/>
                  </a:lnTo>
                  <a:lnTo>
                    <a:pt x="10092563" y="7134225"/>
                  </a:lnTo>
                  <a:lnTo>
                    <a:pt x="0" y="7134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10800000">
            <a:off x="6700274" y="7424330"/>
            <a:ext cx="5628246" cy="1125649"/>
          </a:xfrm>
          <a:custGeom>
            <a:avLst/>
            <a:gdLst/>
            <a:ahLst/>
            <a:cxnLst/>
            <a:rect r="r" b="b" t="t" l="l"/>
            <a:pathLst>
              <a:path h="1125649" w="5628246">
                <a:moveTo>
                  <a:pt x="0" y="0"/>
                </a:moveTo>
                <a:lnTo>
                  <a:pt x="5628245" y="0"/>
                </a:lnTo>
                <a:lnTo>
                  <a:pt x="5628245" y="1125649"/>
                </a:lnTo>
                <a:lnTo>
                  <a:pt x="0" y="11256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6780971" y="3528514"/>
            <a:ext cx="5609060" cy="4260399"/>
            <a:chOff x="0" y="0"/>
            <a:chExt cx="9690126" cy="7360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690100" cy="7360158"/>
            </a:xfrm>
            <a:custGeom>
              <a:avLst/>
              <a:gdLst/>
              <a:ahLst/>
              <a:cxnLst/>
              <a:rect r="r" b="b" t="t" l="l"/>
              <a:pathLst>
                <a:path h="7360158" w="9690100">
                  <a:moveTo>
                    <a:pt x="0" y="0"/>
                  </a:moveTo>
                  <a:lnTo>
                    <a:pt x="9690100" y="0"/>
                  </a:lnTo>
                  <a:lnTo>
                    <a:pt x="9690100" y="7360158"/>
                  </a:lnTo>
                  <a:lnTo>
                    <a:pt x="0" y="7360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45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10800000">
            <a:off x="7924798" y="9158854"/>
            <a:ext cx="5307159" cy="1061432"/>
          </a:xfrm>
          <a:custGeom>
            <a:avLst/>
            <a:gdLst/>
            <a:ahLst/>
            <a:cxnLst/>
            <a:rect r="r" b="b" t="t" l="l"/>
            <a:pathLst>
              <a:path h="1061432" w="5307159">
                <a:moveTo>
                  <a:pt x="0" y="0"/>
                </a:moveTo>
                <a:lnTo>
                  <a:pt x="5307159" y="0"/>
                </a:lnTo>
                <a:lnTo>
                  <a:pt x="5307159" y="1061431"/>
                </a:lnTo>
                <a:lnTo>
                  <a:pt x="0" y="1061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09558" y="9508744"/>
            <a:ext cx="7137638" cy="578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16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Sessão de Mediação: </a:t>
            </a:r>
          </a:p>
          <a:p>
            <a:pPr algn="ctr">
              <a:lnSpc>
                <a:spcPts val="2376"/>
              </a:lnSpc>
            </a:pPr>
            <a:r>
              <a:rPr lang="en-US" sz="16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Caso Lago Verde em Belém (PA)</a:t>
            </a: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2468696" y="6935513"/>
            <a:ext cx="5348650" cy="3094921"/>
            <a:chOff x="0" y="0"/>
            <a:chExt cx="5386330" cy="31167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386324" cy="3116707"/>
            </a:xfrm>
            <a:custGeom>
              <a:avLst/>
              <a:gdLst/>
              <a:ahLst/>
              <a:cxnLst/>
              <a:rect r="r" b="b" t="t" l="l"/>
              <a:pathLst>
                <a:path h="3116707" w="5386324">
                  <a:moveTo>
                    <a:pt x="0" y="0"/>
                  </a:moveTo>
                  <a:lnTo>
                    <a:pt x="5386324" y="0"/>
                  </a:lnTo>
                  <a:lnTo>
                    <a:pt x="5386324" y="3116707"/>
                  </a:lnTo>
                  <a:lnTo>
                    <a:pt x="0" y="311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48410" r="-14500" b="0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2328519" y="3629352"/>
            <a:ext cx="5488827" cy="2257964"/>
            <a:chOff x="0" y="0"/>
            <a:chExt cx="7690338" cy="316361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690358" cy="3163570"/>
            </a:xfrm>
            <a:custGeom>
              <a:avLst/>
              <a:gdLst/>
              <a:ahLst/>
              <a:cxnLst/>
              <a:rect r="r" b="b" t="t" l="l"/>
              <a:pathLst>
                <a:path h="3163570" w="7690358">
                  <a:moveTo>
                    <a:pt x="0" y="0"/>
                  </a:moveTo>
                  <a:lnTo>
                    <a:pt x="7690358" y="0"/>
                  </a:lnTo>
                  <a:lnTo>
                    <a:pt x="7690358" y="3163570"/>
                  </a:lnTo>
                  <a:lnTo>
                    <a:pt x="0" y="316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21528" r="0" b="-60789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711948" y="1120605"/>
            <a:ext cx="16006395" cy="1988344"/>
            <a:chOff x="0" y="0"/>
            <a:chExt cx="21341860" cy="265112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134186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341860">
                  <a:moveTo>
                    <a:pt x="0" y="0"/>
                  </a:moveTo>
                  <a:lnTo>
                    <a:pt x="21341860" y="0"/>
                  </a:lnTo>
                  <a:lnTo>
                    <a:pt x="2134186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23825"/>
              <a:ext cx="21341860" cy="27749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4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Atendimento Clínico em Justiça Socioterritorial na Amazônia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729662" y="7798386"/>
            <a:ext cx="7569470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Escala bairro-quadra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Estudos Interventivos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-10800000">
            <a:off x="12468696" y="5507129"/>
            <a:ext cx="5307159" cy="1061432"/>
          </a:xfrm>
          <a:custGeom>
            <a:avLst/>
            <a:gdLst/>
            <a:ahLst/>
            <a:cxnLst/>
            <a:rect r="r" b="b" t="t" l="l"/>
            <a:pathLst>
              <a:path h="1061432" w="5307159">
                <a:moveTo>
                  <a:pt x="0" y="0"/>
                </a:moveTo>
                <a:lnTo>
                  <a:pt x="5307160" y="0"/>
                </a:lnTo>
                <a:lnTo>
                  <a:pt x="5307160" y="1061431"/>
                </a:lnTo>
                <a:lnTo>
                  <a:pt x="0" y="1061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1504114" y="5858741"/>
            <a:ext cx="7137638" cy="578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16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Equipe de residência multiprofissional</a:t>
            </a:r>
          </a:p>
          <a:p>
            <a:pPr algn="ctr">
              <a:lnSpc>
                <a:spcPts val="2376"/>
              </a:lnSpc>
            </a:pPr>
            <a:r>
              <a:rPr lang="en-US" sz="16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Estudo de caso em Macapá (AP)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33419" y="1028700"/>
            <a:ext cx="3821163" cy="1193190"/>
            <a:chOff x="0" y="0"/>
            <a:chExt cx="5094884" cy="15909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4884" cy="1590920"/>
            </a:xfrm>
            <a:custGeom>
              <a:avLst/>
              <a:gdLst/>
              <a:ahLst/>
              <a:cxnLst/>
              <a:rect r="r" b="b" t="t" l="l"/>
              <a:pathLst>
                <a:path h="1590920" w="5094884">
                  <a:moveTo>
                    <a:pt x="0" y="0"/>
                  </a:moveTo>
                  <a:lnTo>
                    <a:pt x="5094884" y="0"/>
                  </a:lnTo>
                  <a:lnTo>
                    <a:pt x="5094884" y="1590920"/>
                  </a:lnTo>
                  <a:lnTo>
                    <a:pt x="0" y="15909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5094884" cy="171474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Conclusão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33161" y="2580195"/>
            <a:ext cx="16179606" cy="7526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superação dos limites e desafios no Acesso à justiça exige mais do que processos e tribunais;</a:t>
            </a:r>
          </a:p>
          <a:p>
            <a:pPr algn="just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tratamento dos conflitos devem ir além da dimensão jurídica, abrindo caminho para multidisciplinaridade de atuação;</a:t>
            </a:r>
          </a:p>
          <a:p>
            <a:pPr algn="just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diálogo interinstitucional, especialmente com universidades, pode auxiliar na construção, implementação e avaliação de políticas públicas intersetoriais;</a:t>
            </a:r>
          </a:p>
          <a:p>
            <a:pPr algn="just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aproximação com territórios, especialmente os vulnerabilizados, permite o aprimoramento do trabalho multidisciplinar na dimensão socioterritorial, permitindo um olhar mais acurado sob as dimensões fundiária, ambiental e construtiva. </a:t>
            </a:r>
          </a:p>
          <a:p>
            <a:pPr algn="l" marL="633413" indent="-316706" lvl="1">
              <a:lnSpc>
                <a:spcPts val="546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DAG0HHol4D4</dc:identifier>
  <dcterms:modified xsi:type="dcterms:W3CDTF">2011-08-01T06:04:30Z</dcterms:modified>
  <cp:revision>1</cp:revision>
  <dc:title>Myrian.pptx</dc:title>
</cp:coreProperties>
</file>