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Arimo Bold" charset="1" panose="020B0704020202020204"/>
      <p:regular r:id="rId14"/>
    </p:embeddedFont>
    <p:embeddedFont>
      <p:font typeface="Arimo" charset="1" panose="020B0604020202020204"/>
      <p:regular r:id="rId15"/>
    </p:embeddedFont>
    <p:embeddedFont>
      <p:font typeface="Open Sans Ultra-Bold" charset="1" panose="00000000000000000000"/>
      <p:regular r:id="rId16"/>
    </p:embeddedFont>
    <p:embeddedFont>
      <p:font typeface="Open Sans" charset="1" panose="020B0606030504020204"/>
      <p:regular r:id="rId17"/>
    </p:embeddedFont>
    <p:embeddedFont>
      <p:font typeface="Open Sans Bold" charset="1" panose="020B08060305040202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58494" y="3155155"/>
            <a:ext cx="13171011" cy="1988344"/>
            <a:chOff x="0" y="0"/>
            <a:chExt cx="17561348" cy="265112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561348" cy="2651126"/>
            </a:xfrm>
            <a:custGeom>
              <a:avLst/>
              <a:gdLst/>
              <a:ahLst/>
              <a:cxnLst/>
              <a:rect r="r" b="b" t="t" l="l"/>
              <a:pathLst>
                <a:path h="2651126" w="17561348">
                  <a:moveTo>
                    <a:pt x="0" y="0"/>
                  </a:moveTo>
                  <a:lnTo>
                    <a:pt x="17561348" y="0"/>
                  </a:lnTo>
                  <a:lnTo>
                    <a:pt x="17561348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17561348" cy="277495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6480"/>
                </a:lnSpc>
              </a:pPr>
              <a:r>
                <a:rPr lang="en-US" b="true" sz="4500" spc="675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ADVOCACIA-GERAL DA UNIÃO</a:t>
              </a:r>
            </a:p>
            <a:p>
              <a:pPr algn="ctr">
                <a:lnSpc>
                  <a:spcPts val="6480"/>
                </a:lnSpc>
              </a:pPr>
              <a:r>
                <a:rPr lang="en-US" b="true" sz="4500" spc="675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(AGU)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936102" y="-158062"/>
            <a:ext cx="1351898" cy="10603124"/>
          </a:xfrm>
          <a:custGeom>
            <a:avLst/>
            <a:gdLst/>
            <a:ahLst/>
            <a:cxnLst/>
            <a:rect r="r" b="b" t="t" l="l"/>
            <a:pathLst>
              <a:path h="10603124" w="1351898">
                <a:moveTo>
                  <a:pt x="0" y="0"/>
                </a:moveTo>
                <a:lnTo>
                  <a:pt x="1351898" y="0"/>
                </a:lnTo>
                <a:lnTo>
                  <a:pt x="1351898" y="10603124"/>
                </a:lnTo>
                <a:lnTo>
                  <a:pt x="0" y="106031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605674" y="8873342"/>
            <a:ext cx="9076651" cy="1191310"/>
          </a:xfrm>
          <a:custGeom>
            <a:avLst/>
            <a:gdLst/>
            <a:ahLst/>
            <a:cxnLst/>
            <a:rect r="r" b="b" t="t" l="l"/>
            <a:pathLst>
              <a:path h="1191310" w="9076651">
                <a:moveTo>
                  <a:pt x="0" y="0"/>
                </a:moveTo>
                <a:lnTo>
                  <a:pt x="9076652" y="0"/>
                </a:lnTo>
                <a:lnTo>
                  <a:pt x="9076652" y="1191310"/>
                </a:lnTo>
                <a:lnTo>
                  <a:pt x="0" y="11913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33161" y="429148"/>
            <a:ext cx="4835217" cy="1054190"/>
          </a:xfrm>
          <a:custGeom>
            <a:avLst/>
            <a:gdLst/>
            <a:ahLst/>
            <a:cxnLst/>
            <a:rect r="r" b="b" t="t" l="l"/>
            <a:pathLst>
              <a:path h="1054190" w="4835217">
                <a:moveTo>
                  <a:pt x="0" y="0"/>
                </a:moveTo>
                <a:lnTo>
                  <a:pt x="4835217" y="0"/>
                </a:lnTo>
                <a:lnTo>
                  <a:pt x="4835217" y="1054190"/>
                </a:lnTo>
                <a:lnTo>
                  <a:pt x="0" y="10541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840813" y="6463012"/>
            <a:ext cx="8606374" cy="8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Procuradora da Fazenda Nacional </a:t>
            </a:r>
          </a:p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Assessora Especial de Diversidade e Inclusão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874445" y="5685896"/>
            <a:ext cx="6539111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b="true" sz="3500" spc="875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CLAUDIA TRINDADE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07999" y="2081109"/>
            <a:ext cx="12272002" cy="978005"/>
            <a:chOff x="0" y="0"/>
            <a:chExt cx="16362669" cy="130400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362669" cy="1304007"/>
            </a:xfrm>
            <a:custGeom>
              <a:avLst/>
              <a:gdLst/>
              <a:ahLst/>
              <a:cxnLst/>
              <a:rect r="r" b="b" t="t" l="l"/>
              <a:pathLst>
                <a:path h="1304007" w="16362669">
                  <a:moveTo>
                    <a:pt x="0" y="0"/>
                  </a:moveTo>
                  <a:lnTo>
                    <a:pt x="16362669" y="0"/>
                  </a:lnTo>
                  <a:lnTo>
                    <a:pt x="16362669" y="1304007"/>
                  </a:lnTo>
                  <a:lnTo>
                    <a:pt x="0" y="13040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16362669" cy="1427832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6480"/>
                </a:lnSpc>
              </a:pPr>
              <a:r>
                <a:rPr lang="en-US" b="true" sz="4500" spc="675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CONSTITUIÇÃO FEDERAL DE 1988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874785" y="4388914"/>
            <a:ext cx="14538429" cy="4097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60"/>
              </a:lnSpc>
            </a:pP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Inserida na Seção II que versa sobre a Advocacia Pública, a Advocacia-Geral da União (AGU) é, nos termos do art. 131 da Constituição, “a instituição que, diretamente ou através de órgão vinculado, representa a União, judicial e extrajudicialmente, cabendo-lhe, nos termos da lei complementar que dispuser sobre sua organização e funcionamento, as atividades de consultoria e assessoramento jurídico do Poder Executivo”.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6936102" y="-158062"/>
            <a:ext cx="1351898" cy="10603124"/>
          </a:xfrm>
          <a:custGeom>
            <a:avLst/>
            <a:gdLst/>
            <a:ahLst/>
            <a:cxnLst/>
            <a:rect r="r" b="b" t="t" l="l"/>
            <a:pathLst>
              <a:path h="10603124" w="1351898">
                <a:moveTo>
                  <a:pt x="0" y="0"/>
                </a:moveTo>
                <a:lnTo>
                  <a:pt x="1351898" y="0"/>
                </a:lnTo>
                <a:lnTo>
                  <a:pt x="1351898" y="10603124"/>
                </a:lnTo>
                <a:lnTo>
                  <a:pt x="0" y="106031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294688" y="3141139"/>
            <a:ext cx="11698624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CAPÍTULO IV - DAS FUNÇÕES ESSENCIAIS À JUSTIÇA (arts. 44 a 135)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362145" y="875618"/>
            <a:ext cx="9563710" cy="1182628"/>
            <a:chOff x="0" y="0"/>
            <a:chExt cx="12751613" cy="15768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51613" cy="1576837"/>
            </a:xfrm>
            <a:custGeom>
              <a:avLst/>
              <a:gdLst/>
              <a:ahLst/>
              <a:cxnLst/>
              <a:rect r="r" b="b" t="t" l="l"/>
              <a:pathLst>
                <a:path h="1576837" w="12751613">
                  <a:moveTo>
                    <a:pt x="0" y="0"/>
                  </a:moveTo>
                  <a:lnTo>
                    <a:pt x="12751613" y="0"/>
                  </a:lnTo>
                  <a:lnTo>
                    <a:pt x="12751613" y="1576837"/>
                  </a:lnTo>
                  <a:lnTo>
                    <a:pt x="0" y="15768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12751613" cy="1700662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6480"/>
                </a:lnSpc>
              </a:pPr>
              <a:r>
                <a:rPr lang="en-US" b="true" sz="4500" spc="675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ATRIBUIÇÕES DA AGU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302815" y="2969364"/>
            <a:ext cx="15682369" cy="7012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09"/>
              </a:lnSpc>
            </a:pPr>
            <a:r>
              <a:rPr lang="en-US" sz="2499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Represe</a:t>
            </a:r>
            <a:r>
              <a:rPr lang="en-US" b="true" sz="24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ntação judicial e extrajudicial da União</a:t>
            </a:r>
          </a:p>
          <a:p>
            <a:pPr algn="just" marL="539749" indent="-269875" lvl="1">
              <a:lnSpc>
                <a:spcPts val="350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Judicial: Perante o poder judiciário</a:t>
            </a:r>
          </a:p>
          <a:p>
            <a:pPr algn="just" marL="539749" indent="-269875" lvl="1">
              <a:lnSpc>
                <a:spcPts val="350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Extrajudicial: Fora do poder judiciário, como por exemplo no Tribunal de Contas da União (TCU)</a:t>
            </a:r>
          </a:p>
          <a:p>
            <a:pPr algn="just" marL="539749" indent="-269875" lvl="1">
              <a:lnSpc>
                <a:spcPts val="350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União: Executivo, Legislativo, Judiciário e Funções Essenciais à Justiça</a:t>
            </a:r>
          </a:p>
          <a:p>
            <a:pPr algn="just">
              <a:lnSpc>
                <a:spcPts val="3509"/>
              </a:lnSpc>
            </a:pPr>
          </a:p>
          <a:p>
            <a:pPr algn="just">
              <a:lnSpc>
                <a:spcPts val="3509"/>
              </a:lnSpc>
            </a:pPr>
            <a:r>
              <a:rPr lang="en-US" b="true" sz="24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Consultoria e assessoramento jurídico do Poder Executivo</a:t>
            </a:r>
          </a:p>
          <a:p>
            <a:pPr algn="just" marL="539749" indent="-269875" lvl="1">
              <a:lnSpc>
                <a:spcPts val="350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Consultoria: Elaboração de atos formais de orientação para administração</a:t>
            </a:r>
          </a:p>
          <a:p>
            <a:pPr algn="just" marL="539749" indent="-269875" lvl="1">
              <a:lnSpc>
                <a:spcPts val="350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Assessoramento: Apoio informal, conversas, reuniões...</a:t>
            </a:r>
          </a:p>
          <a:p>
            <a:pPr algn="just" marL="539749" indent="-269875" lvl="1">
              <a:lnSpc>
                <a:spcPts val="350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Poder Executivo: Administração Direta e Indireta, com exceção das Empresas</a:t>
            </a:r>
          </a:p>
          <a:p>
            <a:pPr algn="just" marL="539749" indent="-269875" lvl="1">
              <a:lnSpc>
                <a:spcPts val="350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Públicas e das Sociedades de Economia Mista</a:t>
            </a:r>
          </a:p>
          <a:p>
            <a:pPr algn="just">
              <a:lnSpc>
                <a:spcPts val="3509"/>
              </a:lnSpc>
            </a:pPr>
          </a:p>
          <a:p>
            <a:pPr algn="just">
              <a:lnSpc>
                <a:spcPts val="3509"/>
              </a:lnSpc>
            </a:pPr>
            <a:r>
              <a:rPr lang="en-US" b="true" sz="24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Cobrança e recuperação de créditos da União</a:t>
            </a:r>
          </a:p>
          <a:p>
            <a:pPr algn="just" marL="539749" indent="-269875" lvl="1">
              <a:lnSpc>
                <a:spcPts val="350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Créditos tributários: Impostos, taxas, contribuições sociais</a:t>
            </a:r>
          </a:p>
          <a:p>
            <a:pPr algn="just" marL="539749" indent="-269875" lvl="1">
              <a:lnSpc>
                <a:spcPts val="350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Créditos não tributários: FGTS, multas de trânsito, trabalhistas, eleitoral, ambiental</a:t>
            </a:r>
          </a:p>
          <a:p>
            <a:pPr algn="just">
              <a:lnSpc>
                <a:spcPts val="3509"/>
              </a:lnSpc>
            </a:pPr>
          </a:p>
          <a:p>
            <a:pPr algn="just">
              <a:lnSpc>
                <a:spcPts val="350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5400000">
            <a:off x="7733506" y="1278437"/>
            <a:ext cx="2387047" cy="18721940"/>
          </a:xfrm>
          <a:custGeom>
            <a:avLst/>
            <a:gdLst/>
            <a:ahLst/>
            <a:cxnLst/>
            <a:rect r="r" b="b" t="t" l="l"/>
            <a:pathLst>
              <a:path h="18721940" w="2387047">
                <a:moveTo>
                  <a:pt x="0" y="0"/>
                </a:moveTo>
                <a:lnTo>
                  <a:pt x="2387048" y="0"/>
                </a:lnTo>
                <a:lnTo>
                  <a:pt x="2387048" y="18721940"/>
                </a:lnTo>
                <a:lnTo>
                  <a:pt x="0" y="18721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294688" y="2039196"/>
            <a:ext cx="11698624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Instituída pela Lei Complementar nº 73, fevereiro de 1993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52569" y="1120605"/>
            <a:ext cx="12982861" cy="916116"/>
            <a:chOff x="0" y="0"/>
            <a:chExt cx="17310482" cy="12214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310481" cy="1221488"/>
            </a:xfrm>
            <a:custGeom>
              <a:avLst/>
              <a:gdLst/>
              <a:ahLst/>
              <a:cxnLst/>
              <a:rect r="r" b="b" t="t" l="l"/>
              <a:pathLst>
                <a:path h="1221488" w="17310481">
                  <a:moveTo>
                    <a:pt x="0" y="0"/>
                  </a:moveTo>
                  <a:lnTo>
                    <a:pt x="17310481" y="0"/>
                  </a:lnTo>
                  <a:lnTo>
                    <a:pt x="17310481" y="1221488"/>
                  </a:lnTo>
                  <a:lnTo>
                    <a:pt x="0" y="12214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17310482" cy="1345313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6480"/>
                </a:lnSpc>
              </a:pPr>
              <a:r>
                <a:rPr lang="en-US" b="true" sz="4500" spc="75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INTEGRANTES DA</a:t>
              </a:r>
              <a:r>
                <a:rPr lang="en-US" b="true" sz="4500" spc="75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 AGU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936102" y="-158062"/>
            <a:ext cx="1351898" cy="10603124"/>
          </a:xfrm>
          <a:custGeom>
            <a:avLst/>
            <a:gdLst/>
            <a:ahLst/>
            <a:cxnLst/>
            <a:rect r="r" b="b" t="t" l="l"/>
            <a:pathLst>
              <a:path h="10603124" w="1351898">
                <a:moveTo>
                  <a:pt x="0" y="0"/>
                </a:moveTo>
                <a:lnTo>
                  <a:pt x="1351898" y="0"/>
                </a:lnTo>
                <a:lnTo>
                  <a:pt x="1351898" y="10603124"/>
                </a:lnTo>
                <a:lnTo>
                  <a:pt x="0" y="106031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2647687"/>
            <a:ext cx="6948820" cy="6948820"/>
          </a:xfrm>
          <a:custGeom>
            <a:avLst/>
            <a:gdLst/>
            <a:ahLst/>
            <a:cxnLst/>
            <a:rect r="r" b="b" t="t" l="l"/>
            <a:pathLst>
              <a:path h="6948820" w="6948820">
                <a:moveTo>
                  <a:pt x="0" y="0"/>
                </a:moveTo>
                <a:lnTo>
                  <a:pt x="6948820" y="0"/>
                </a:lnTo>
                <a:lnTo>
                  <a:pt x="6948820" y="6948820"/>
                </a:lnTo>
                <a:lnTo>
                  <a:pt x="0" y="69488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8" id="8"/>
          <p:cNvSpPr/>
          <p:nvPr/>
        </p:nvSpPr>
        <p:spPr>
          <a:xfrm>
            <a:off x="12456811" y="2766060"/>
            <a:ext cx="0" cy="6999571"/>
          </a:xfrm>
          <a:prstGeom prst="line">
            <a:avLst/>
          </a:prstGeom>
          <a:ln cap="flat" w="76200">
            <a:solidFill>
              <a:srgbClr val="05A557"/>
            </a:solidFill>
            <a:prstDash val="solid"/>
            <a:headEnd type="diamond" len="lg" w="lg"/>
            <a:tailEnd type="diamond" len="lg" w="lg"/>
          </a:ln>
        </p:spPr>
      </p:sp>
      <p:grpSp>
        <p:nvGrpSpPr>
          <p:cNvPr name="Group 9" id="9"/>
          <p:cNvGrpSpPr/>
          <p:nvPr/>
        </p:nvGrpSpPr>
        <p:grpSpPr>
          <a:xfrm rot="0">
            <a:off x="12971161" y="2273466"/>
            <a:ext cx="3418436" cy="3309467"/>
            <a:chOff x="0" y="0"/>
            <a:chExt cx="900329" cy="87162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00329" cy="871629"/>
            </a:xfrm>
            <a:custGeom>
              <a:avLst/>
              <a:gdLst/>
              <a:ahLst/>
              <a:cxnLst/>
              <a:rect r="r" b="b" t="t" l="l"/>
              <a:pathLst>
                <a:path h="871629" w="900329">
                  <a:moveTo>
                    <a:pt x="0" y="0"/>
                  </a:moveTo>
                  <a:lnTo>
                    <a:pt x="900329" y="0"/>
                  </a:lnTo>
                  <a:lnTo>
                    <a:pt x="900329" y="871629"/>
                  </a:lnTo>
                  <a:lnTo>
                    <a:pt x="0" y="871629"/>
                  </a:lnTo>
                  <a:close/>
                </a:path>
              </a:pathLst>
            </a:custGeom>
            <a:solidFill>
              <a:srgbClr val="05A557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900329" cy="9192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CARREIRAS APOIO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ADMINISTRATIVO</a:t>
              </a:r>
            </a:p>
            <a:p>
              <a:pPr algn="ctr">
                <a:lnSpc>
                  <a:spcPts val="2800"/>
                </a:lnSpc>
              </a:pPr>
            </a:p>
            <a:p>
              <a:pPr algn="l" marL="431802" indent="-215901" lvl="1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Analista Técnico Adm.</a:t>
              </a:r>
            </a:p>
            <a:p>
              <a:pPr algn="l" marL="431802" indent="-215901" lvl="1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Administrador(a)</a:t>
              </a:r>
            </a:p>
            <a:p>
              <a:pPr algn="l" marL="431802" indent="-215901" lvl="1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Contador(a)</a:t>
              </a:r>
            </a:p>
            <a:p>
              <a:pPr algn="l" marL="431802" indent="-215901" lvl="1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Economista</a:t>
              </a:r>
            </a:p>
            <a:p>
              <a:pPr algn="l" marL="431802" indent="-215901" lvl="1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Etc.</a:t>
              </a:r>
            </a:p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390844" y="3982085"/>
            <a:ext cx="311226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Advogado(a) da União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365599" y="3972561"/>
            <a:ext cx="3334626" cy="869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Procurador(a) da Fazenda Nacional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90844" y="7169591"/>
            <a:ext cx="2777603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Procurado(a) Federal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644111" y="7169591"/>
            <a:ext cx="2777603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Procurador(a) do Banco Central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8734086" y="5145934"/>
            <a:ext cx="3418436" cy="2252192"/>
            <a:chOff x="0" y="0"/>
            <a:chExt cx="900329" cy="59317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00329" cy="593170"/>
            </a:xfrm>
            <a:custGeom>
              <a:avLst/>
              <a:gdLst/>
              <a:ahLst/>
              <a:cxnLst/>
              <a:rect r="r" b="b" t="t" l="l"/>
              <a:pathLst>
                <a:path h="593170" w="900329">
                  <a:moveTo>
                    <a:pt x="0" y="0"/>
                  </a:moveTo>
                  <a:lnTo>
                    <a:pt x="900329" y="0"/>
                  </a:lnTo>
                  <a:lnTo>
                    <a:pt x="900329" y="593170"/>
                  </a:lnTo>
                  <a:lnTo>
                    <a:pt x="0" y="593170"/>
                  </a:lnTo>
                  <a:close/>
                </a:path>
              </a:pathLst>
            </a:custGeom>
            <a:solidFill>
              <a:srgbClr val="05A557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900329" cy="6407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CEDIDOS E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REQU</a:t>
              </a:r>
              <a:r>
                <a:rPr lang="en-US" sz="2000" b="true">
                  <a:solidFill>
                    <a:srgbClr val="000000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ISITADOS</a:t>
              </a:r>
            </a:p>
            <a:p>
              <a:pPr algn="l">
                <a:lnSpc>
                  <a:spcPts val="2800"/>
                </a:lnSpc>
              </a:pPr>
            </a:p>
            <a:p>
              <a:pPr algn="l" marL="431802" indent="-215901" lvl="1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Serv</a:t>
              </a:r>
              <a:r>
                <a:rPr lang="en-US" sz="2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idores e;</a:t>
              </a:r>
            </a:p>
            <a:p>
              <a:pPr algn="l" marL="431802" indent="-215901" lvl="1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</a:t>
              </a:r>
              <a:r>
                <a:rPr lang="en-US" sz="2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mpregados Públicos</a:t>
              </a:r>
            </a:p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734086" y="9004400"/>
            <a:ext cx="3418436" cy="1026571"/>
            <a:chOff x="0" y="0"/>
            <a:chExt cx="900329" cy="27037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900329" cy="270373"/>
            </a:xfrm>
            <a:custGeom>
              <a:avLst/>
              <a:gdLst/>
              <a:ahLst/>
              <a:cxnLst/>
              <a:rect r="r" b="b" t="t" l="l"/>
              <a:pathLst>
                <a:path h="270373" w="900329">
                  <a:moveTo>
                    <a:pt x="0" y="0"/>
                  </a:moveTo>
                  <a:lnTo>
                    <a:pt x="900329" y="0"/>
                  </a:lnTo>
                  <a:lnTo>
                    <a:pt x="900329" y="270373"/>
                  </a:lnTo>
                  <a:lnTo>
                    <a:pt x="0" y="270373"/>
                  </a:lnTo>
                  <a:close/>
                </a:path>
              </a:pathLst>
            </a:custGeom>
            <a:solidFill>
              <a:srgbClr val="05A557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900329" cy="3179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b="true" sz="20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ESTAGIÁRIOS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971161" y="7398125"/>
            <a:ext cx="3418436" cy="1026571"/>
            <a:chOff x="0" y="0"/>
            <a:chExt cx="900329" cy="27037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00329" cy="270373"/>
            </a:xfrm>
            <a:custGeom>
              <a:avLst/>
              <a:gdLst/>
              <a:ahLst/>
              <a:cxnLst/>
              <a:rect r="r" b="b" t="t" l="l"/>
              <a:pathLst>
                <a:path h="270373" w="900329">
                  <a:moveTo>
                    <a:pt x="0" y="0"/>
                  </a:moveTo>
                  <a:lnTo>
                    <a:pt x="900329" y="0"/>
                  </a:lnTo>
                  <a:lnTo>
                    <a:pt x="900329" y="270373"/>
                  </a:lnTo>
                  <a:lnTo>
                    <a:pt x="0" y="270373"/>
                  </a:lnTo>
                  <a:close/>
                </a:path>
              </a:pathLst>
            </a:custGeom>
            <a:solidFill>
              <a:srgbClr val="05A557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900329" cy="3179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b="true" sz="20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TERCEIRIZADOS</a:t>
              </a:r>
            </a:p>
          </p:txBody>
        </p:sp>
      </p:grpSp>
      <p:sp>
        <p:nvSpPr>
          <p:cNvPr name="AutoShape 25" id="25"/>
          <p:cNvSpPr/>
          <p:nvPr/>
        </p:nvSpPr>
        <p:spPr>
          <a:xfrm>
            <a:off x="12456811" y="3928199"/>
            <a:ext cx="514350" cy="0"/>
          </a:xfrm>
          <a:prstGeom prst="line">
            <a:avLst/>
          </a:prstGeom>
          <a:ln cap="flat" w="38100">
            <a:solidFill>
              <a:srgbClr val="05A557"/>
            </a:solidFill>
            <a:prstDash val="solid"/>
            <a:headEnd type="diamond" len="lg" w="lg"/>
            <a:tailEnd type="none" len="sm" w="sm"/>
          </a:ln>
        </p:spPr>
      </p:sp>
      <p:sp>
        <p:nvSpPr>
          <p:cNvPr name="AutoShape 26" id="26"/>
          <p:cNvSpPr/>
          <p:nvPr/>
        </p:nvSpPr>
        <p:spPr>
          <a:xfrm>
            <a:off x="12456811" y="8010966"/>
            <a:ext cx="514350" cy="0"/>
          </a:xfrm>
          <a:prstGeom prst="line">
            <a:avLst/>
          </a:prstGeom>
          <a:ln cap="flat" w="38100">
            <a:solidFill>
              <a:srgbClr val="05A557"/>
            </a:solidFill>
            <a:prstDash val="solid"/>
            <a:headEnd type="diamond" len="lg" w="lg"/>
            <a:tailEnd type="none" len="sm" w="sm"/>
          </a:ln>
        </p:spPr>
      </p:sp>
      <p:sp>
        <p:nvSpPr>
          <p:cNvPr name="AutoShape 27" id="27"/>
          <p:cNvSpPr/>
          <p:nvPr/>
        </p:nvSpPr>
        <p:spPr>
          <a:xfrm flipH="true" flipV="true">
            <a:off x="11942461" y="6291080"/>
            <a:ext cx="514350" cy="0"/>
          </a:xfrm>
          <a:prstGeom prst="line">
            <a:avLst/>
          </a:prstGeom>
          <a:ln cap="flat" w="38100">
            <a:solidFill>
              <a:srgbClr val="05A557"/>
            </a:solidFill>
            <a:prstDash val="solid"/>
            <a:headEnd type="diamond" len="lg" w="lg"/>
            <a:tailEnd type="none" len="sm" w="sm"/>
          </a:ln>
        </p:spPr>
      </p:sp>
      <p:sp>
        <p:nvSpPr>
          <p:cNvPr name="AutoShape 28" id="28"/>
          <p:cNvSpPr/>
          <p:nvPr/>
        </p:nvSpPr>
        <p:spPr>
          <a:xfrm flipH="true" flipV="true">
            <a:off x="11942461" y="9277350"/>
            <a:ext cx="514350" cy="0"/>
          </a:xfrm>
          <a:prstGeom prst="line">
            <a:avLst/>
          </a:prstGeom>
          <a:ln cap="flat" w="38100">
            <a:solidFill>
              <a:srgbClr val="05A557"/>
            </a:solidFill>
            <a:prstDash val="solid"/>
            <a:headEnd type="diamond" len="lg" w="lg"/>
            <a:tailEnd type="none" len="sm" w="sm"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52569" y="1120605"/>
            <a:ext cx="12982861" cy="916116"/>
            <a:chOff x="0" y="0"/>
            <a:chExt cx="17310482" cy="12214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310481" cy="1221488"/>
            </a:xfrm>
            <a:custGeom>
              <a:avLst/>
              <a:gdLst/>
              <a:ahLst/>
              <a:cxnLst/>
              <a:rect r="r" b="b" t="t" l="l"/>
              <a:pathLst>
                <a:path h="1221488" w="17310481">
                  <a:moveTo>
                    <a:pt x="0" y="0"/>
                  </a:moveTo>
                  <a:lnTo>
                    <a:pt x="17310481" y="0"/>
                  </a:lnTo>
                  <a:lnTo>
                    <a:pt x="17310481" y="1221488"/>
                  </a:lnTo>
                  <a:lnTo>
                    <a:pt x="0" y="12214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17310482" cy="1345313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6480"/>
                </a:lnSpc>
              </a:pPr>
              <a:r>
                <a:rPr lang="en-US" b="true" sz="4500" spc="75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INTEGRANTES DA</a:t>
              </a:r>
              <a:r>
                <a:rPr lang="en-US" b="true" sz="4500" spc="75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 AGU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936102" y="-158062"/>
            <a:ext cx="1351898" cy="10603124"/>
          </a:xfrm>
          <a:custGeom>
            <a:avLst/>
            <a:gdLst/>
            <a:ahLst/>
            <a:cxnLst/>
            <a:rect r="r" b="b" t="t" l="l"/>
            <a:pathLst>
              <a:path h="10603124" w="1351898">
                <a:moveTo>
                  <a:pt x="0" y="0"/>
                </a:moveTo>
                <a:lnTo>
                  <a:pt x="1351898" y="0"/>
                </a:lnTo>
                <a:lnTo>
                  <a:pt x="1351898" y="10603124"/>
                </a:lnTo>
                <a:lnTo>
                  <a:pt x="0" y="106031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867542" y="2356614"/>
            <a:ext cx="10552916" cy="7565715"/>
          </a:xfrm>
          <a:custGeom>
            <a:avLst/>
            <a:gdLst/>
            <a:ahLst/>
            <a:cxnLst/>
            <a:rect r="r" b="b" t="t" l="l"/>
            <a:pathLst>
              <a:path h="7565715" w="10552916">
                <a:moveTo>
                  <a:pt x="0" y="0"/>
                </a:moveTo>
                <a:lnTo>
                  <a:pt x="10552916" y="0"/>
                </a:lnTo>
                <a:lnTo>
                  <a:pt x="10552916" y="7565716"/>
                </a:lnTo>
                <a:lnTo>
                  <a:pt x="0" y="75657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40042" y="1764830"/>
            <a:ext cx="17207916" cy="916116"/>
            <a:chOff x="0" y="0"/>
            <a:chExt cx="22943888" cy="12214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943888" cy="1221488"/>
            </a:xfrm>
            <a:custGeom>
              <a:avLst/>
              <a:gdLst/>
              <a:ahLst/>
              <a:cxnLst/>
              <a:rect r="r" b="b" t="t" l="l"/>
              <a:pathLst>
                <a:path h="1221488" w="22943888">
                  <a:moveTo>
                    <a:pt x="0" y="0"/>
                  </a:moveTo>
                  <a:lnTo>
                    <a:pt x="22943888" y="0"/>
                  </a:lnTo>
                  <a:lnTo>
                    <a:pt x="22943888" y="1221488"/>
                  </a:lnTo>
                  <a:lnTo>
                    <a:pt x="0" y="12214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22943888" cy="1345313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6480"/>
                </a:lnSpc>
              </a:pPr>
              <a:r>
                <a:rPr lang="en-US" b="true" sz="4500" spc="75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DISTRIBUIÇÃO DAS ATRIBUIÇÕES POR ÓRGÃO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936102" y="-9358272"/>
            <a:ext cx="1351898" cy="10603124"/>
          </a:xfrm>
          <a:custGeom>
            <a:avLst/>
            <a:gdLst/>
            <a:ahLst/>
            <a:cxnLst/>
            <a:rect r="r" b="b" t="t" l="l"/>
            <a:pathLst>
              <a:path h="10603124" w="1351898">
                <a:moveTo>
                  <a:pt x="0" y="0"/>
                </a:moveTo>
                <a:lnTo>
                  <a:pt x="1351898" y="0"/>
                </a:lnTo>
                <a:lnTo>
                  <a:pt x="1351898" y="10603125"/>
                </a:lnTo>
                <a:lnTo>
                  <a:pt x="0" y="10603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2950" y="3325170"/>
            <a:ext cx="14642101" cy="6378299"/>
          </a:xfrm>
          <a:custGeom>
            <a:avLst/>
            <a:gdLst/>
            <a:ahLst/>
            <a:cxnLst/>
            <a:rect r="r" b="b" t="t" l="l"/>
            <a:pathLst>
              <a:path h="6378299" w="14642101">
                <a:moveTo>
                  <a:pt x="0" y="0"/>
                </a:moveTo>
                <a:lnTo>
                  <a:pt x="14642100" y="0"/>
                </a:lnTo>
                <a:lnTo>
                  <a:pt x="14642100" y="6378299"/>
                </a:lnTo>
                <a:lnTo>
                  <a:pt x="0" y="63782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52569" y="1120605"/>
            <a:ext cx="12982861" cy="2554416"/>
            <a:chOff x="0" y="0"/>
            <a:chExt cx="17310482" cy="34058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310481" cy="3405888"/>
            </a:xfrm>
            <a:custGeom>
              <a:avLst/>
              <a:gdLst/>
              <a:ahLst/>
              <a:cxnLst/>
              <a:rect r="r" b="b" t="t" l="l"/>
              <a:pathLst>
                <a:path h="3405888" w="17310481">
                  <a:moveTo>
                    <a:pt x="0" y="0"/>
                  </a:moveTo>
                  <a:lnTo>
                    <a:pt x="17310481" y="0"/>
                  </a:lnTo>
                  <a:lnTo>
                    <a:pt x="17310481" y="3405888"/>
                  </a:lnTo>
                  <a:lnTo>
                    <a:pt x="0" y="34058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17310482" cy="3529713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6480"/>
                </a:lnSpc>
              </a:pPr>
              <a:r>
                <a:rPr lang="en-US" b="true" sz="4500" spc="75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ORGANOGRAMA </a:t>
              </a:r>
              <a:r>
                <a:rPr lang="en-US" b="true" sz="4500" spc="75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AGU</a:t>
              </a:r>
            </a:p>
            <a:p>
              <a:pPr algn="ctr">
                <a:lnSpc>
                  <a:spcPts val="6480"/>
                </a:lnSpc>
              </a:pPr>
            </a:p>
            <a:p>
              <a:pPr algn="ctr">
                <a:lnSpc>
                  <a:spcPts val="648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936102" y="8981965"/>
            <a:ext cx="1351898" cy="10603124"/>
          </a:xfrm>
          <a:custGeom>
            <a:avLst/>
            <a:gdLst/>
            <a:ahLst/>
            <a:cxnLst/>
            <a:rect r="r" b="b" t="t" l="l"/>
            <a:pathLst>
              <a:path h="10603124" w="1351898">
                <a:moveTo>
                  <a:pt x="0" y="0"/>
                </a:moveTo>
                <a:lnTo>
                  <a:pt x="1351898" y="0"/>
                </a:lnTo>
                <a:lnTo>
                  <a:pt x="1351898" y="10603124"/>
                </a:lnTo>
                <a:lnTo>
                  <a:pt x="0" y="106031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294075" y="2150737"/>
            <a:ext cx="11699851" cy="7851119"/>
          </a:xfrm>
          <a:custGeom>
            <a:avLst/>
            <a:gdLst/>
            <a:ahLst/>
            <a:cxnLst/>
            <a:rect r="r" b="b" t="t" l="l"/>
            <a:pathLst>
              <a:path h="7851119" w="11699851">
                <a:moveTo>
                  <a:pt x="0" y="0"/>
                </a:moveTo>
                <a:lnTo>
                  <a:pt x="11699850" y="0"/>
                </a:lnTo>
                <a:lnTo>
                  <a:pt x="11699850" y="7851120"/>
                </a:lnTo>
                <a:lnTo>
                  <a:pt x="0" y="78511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52569" y="1700657"/>
            <a:ext cx="12982861" cy="940480"/>
            <a:chOff x="0" y="0"/>
            <a:chExt cx="17310482" cy="125397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310481" cy="1253973"/>
            </a:xfrm>
            <a:custGeom>
              <a:avLst/>
              <a:gdLst/>
              <a:ahLst/>
              <a:cxnLst/>
              <a:rect r="r" b="b" t="t" l="l"/>
              <a:pathLst>
                <a:path h="1253973" w="17310481">
                  <a:moveTo>
                    <a:pt x="0" y="0"/>
                  </a:moveTo>
                  <a:lnTo>
                    <a:pt x="17310481" y="0"/>
                  </a:lnTo>
                  <a:lnTo>
                    <a:pt x="17310481" y="1253973"/>
                  </a:lnTo>
                  <a:lnTo>
                    <a:pt x="0" y="12539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17310482" cy="1377798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6480"/>
                </a:lnSpc>
              </a:pPr>
              <a:r>
                <a:rPr lang="en-US" b="true" sz="4500" spc="747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COMPETÊNCIA TERRITORI</a:t>
              </a:r>
              <a:r>
                <a:rPr lang="en-US" b="true" sz="4500" spc="747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AL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936102" y="8981965"/>
            <a:ext cx="1351898" cy="10603124"/>
          </a:xfrm>
          <a:custGeom>
            <a:avLst/>
            <a:gdLst/>
            <a:ahLst/>
            <a:cxnLst/>
            <a:rect r="r" b="b" t="t" l="l"/>
            <a:pathLst>
              <a:path h="10603124" w="1351898">
                <a:moveTo>
                  <a:pt x="0" y="0"/>
                </a:moveTo>
                <a:lnTo>
                  <a:pt x="1351898" y="0"/>
                </a:lnTo>
                <a:lnTo>
                  <a:pt x="1351898" y="10603124"/>
                </a:lnTo>
                <a:lnTo>
                  <a:pt x="0" y="106031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33161" y="3847407"/>
            <a:ext cx="8579263" cy="3958553"/>
          </a:xfrm>
          <a:custGeom>
            <a:avLst/>
            <a:gdLst/>
            <a:ahLst/>
            <a:cxnLst/>
            <a:rect r="r" b="b" t="t" l="l"/>
            <a:pathLst>
              <a:path h="3958553" w="8579263">
                <a:moveTo>
                  <a:pt x="0" y="0"/>
                </a:moveTo>
                <a:lnTo>
                  <a:pt x="8579264" y="0"/>
                </a:lnTo>
                <a:lnTo>
                  <a:pt x="8579264" y="3958553"/>
                </a:lnTo>
                <a:lnTo>
                  <a:pt x="0" y="39585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398131" y="3847407"/>
            <a:ext cx="8331749" cy="3954362"/>
          </a:xfrm>
          <a:custGeom>
            <a:avLst/>
            <a:gdLst/>
            <a:ahLst/>
            <a:cxnLst/>
            <a:rect r="r" b="b" t="t" l="l"/>
            <a:pathLst>
              <a:path h="3954362" w="8331749">
                <a:moveTo>
                  <a:pt x="0" y="0"/>
                </a:moveTo>
                <a:lnTo>
                  <a:pt x="8331749" y="0"/>
                </a:lnTo>
                <a:lnTo>
                  <a:pt x="8331749" y="3954362"/>
                </a:lnTo>
                <a:lnTo>
                  <a:pt x="0" y="39543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DAG0XCSsvgE</dc:identifier>
  <dcterms:modified xsi:type="dcterms:W3CDTF">2011-08-01T06:04:30Z</dcterms:modified>
  <cp:revision>1</cp:revision>
  <dc:title>Cláudia</dc:title>
</cp:coreProperties>
</file>