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rimo Bold" charset="1" panose="020B0704020202020204"/>
      <p:regular r:id="rId20"/>
    </p:embeddedFont>
    <p:embeddedFont>
      <p:font typeface="Arimo" charset="1" panose="020B0604020202020204"/>
      <p:regular r:id="rId21"/>
    </p:embeddedFont>
    <p:embeddedFont>
      <p:font typeface="Open Sans Bold" charset="1" panose="020B0806030504020204"/>
      <p:regular r:id="rId22"/>
    </p:embeddedFont>
    <p:embeddedFont>
      <p:font typeface="Open Sans" charset="1" panose="020B06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3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86626" y="2228618"/>
            <a:ext cx="12114748" cy="1988344"/>
            <a:chOff x="0" y="0"/>
            <a:chExt cx="16152997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152997" cy="2651126"/>
            </a:xfrm>
            <a:custGeom>
              <a:avLst/>
              <a:gdLst/>
              <a:ahLst/>
              <a:cxnLst/>
              <a:rect r="r" b="b" t="t" l="l"/>
              <a:pathLst>
                <a:path h="2651126" w="16152997">
                  <a:moveTo>
                    <a:pt x="0" y="0"/>
                  </a:moveTo>
                  <a:lnTo>
                    <a:pt x="16152997" y="0"/>
                  </a:lnTo>
                  <a:lnTo>
                    <a:pt x="16152997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6152997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DEFENSORIA </a:t>
              </a: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PÚBLICA E ACESSO À JUSTIÇA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05674" y="8873342"/>
            <a:ext cx="9076651" cy="1191310"/>
          </a:xfrm>
          <a:custGeom>
            <a:avLst/>
            <a:gdLst/>
            <a:ahLst/>
            <a:cxnLst/>
            <a:rect r="r" b="b" t="t" l="l"/>
            <a:pathLst>
              <a:path h="1191310" w="9076651">
                <a:moveTo>
                  <a:pt x="0" y="0"/>
                </a:moveTo>
                <a:lnTo>
                  <a:pt x="9076652" y="0"/>
                </a:lnTo>
                <a:lnTo>
                  <a:pt x="9076652" y="1191310"/>
                </a:lnTo>
                <a:lnTo>
                  <a:pt x="0" y="1191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4835217" cy="1054190"/>
          </a:xfrm>
          <a:custGeom>
            <a:avLst/>
            <a:gdLst/>
            <a:ahLst/>
            <a:cxnLst/>
            <a:rect r="r" b="b" t="t" l="l"/>
            <a:pathLst>
              <a:path h="1054190" w="4835217">
                <a:moveTo>
                  <a:pt x="0" y="0"/>
                </a:moveTo>
                <a:lnTo>
                  <a:pt x="4835217" y="0"/>
                </a:lnTo>
                <a:lnTo>
                  <a:pt x="4835217" y="1054190"/>
                </a:lnTo>
                <a:lnTo>
                  <a:pt x="0" y="1054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9805" y="4503850"/>
            <a:ext cx="14368389" cy="79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6"/>
              </a:lnSpc>
            </a:pPr>
            <a:r>
              <a:rPr lang="en-US" sz="249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P</a:t>
            </a:r>
            <a:r>
              <a:rPr lang="en-US" sz="249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APEL DA DEFENSORIA PÚBLICA NA GARANTIA DO ACESSO À JUSTIÇA</a:t>
            </a:r>
          </a:p>
          <a:p>
            <a:pPr algn="ctr">
              <a:lnSpc>
                <a:spcPts val="311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5268378" y="6861958"/>
            <a:ext cx="8606374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Defensoria Pública do Distrito Federal e Territórios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358294" y="5861544"/>
            <a:ext cx="6771699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500" spc="875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RONAN FIGUEIREDO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69319" y="258409"/>
            <a:ext cx="11301259" cy="3983694"/>
          </a:xfrm>
          <a:custGeom>
            <a:avLst/>
            <a:gdLst/>
            <a:ahLst/>
            <a:cxnLst/>
            <a:rect r="r" b="b" t="t" l="l"/>
            <a:pathLst>
              <a:path h="3983694" w="11301259">
                <a:moveTo>
                  <a:pt x="0" y="0"/>
                </a:moveTo>
                <a:lnTo>
                  <a:pt x="11301259" y="0"/>
                </a:lnTo>
                <a:lnTo>
                  <a:pt x="11301259" y="3983694"/>
                </a:lnTo>
                <a:lnTo>
                  <a:pt x="0" y="3983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69319" y="4532958"/>
            <a:ext cx="11301259" cy="2401518"/>
          </a:xfrm>
          <a:custGeom>
            <a:avLst/>
            <a:gdLst/>
            <a:ahLst/>
            <a:cxnLst/>
            <a:rect r="r" b="b" t="t" l="l"/>
            <a:pathLst>
              <a:path h="2401518" w="11301259">
                <a:moveTo>
                  <a:pt x="0" y="0"/>
                </a:moveTo>
                <a:lnTo>
                  <a:pt x="11301259" y="0"/>
                </a:lnTo>
                <a:lnTo>
                  <a:pt x="11301259" y="2401518"/>
                </a:lnTo>
                <a:lnTo>
                  <a:pt x="0" y="240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69319" y="7229751"/>
            <a:ext cx="11301259" cy="2330885"/>
          </a:xfrm>
          <a:custGeom>
            <a:avLst/>
            <a:gdLst/>
            <a:ahLst/>
            <a:cxnLst/>
            <a:rect r="r" b="b" t="t" l="l"/>
            <a:pathLst>
              <a:path h="2330885" w="11301259">
                <a:moveTo>
                  <a:pt x="0" y="0"/>
                </a:moveTo>
                <a:lnTo>
                  <a:pt x="11301259" y="0"/>
                </a:lnTo>
                <a:lnTo>
                  <a:pt x="11301259" y="2330884"/>
                </a:lnTo>
                <a:lnTo>
                  <a:pt x="0" y="23308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32944" y="2666623"/>
            <a:ext cx="6214903" cy="2656871"/>
          </a:xfrm>
          <a:custGeom>
            <a:avLst/>
            <a:gdLst/>
            <a:ahLst/>
            <a:cxnLst/>
            <a:rect r="r" b="b" t="t" l="l"/>
            <a:pathLst>
              <a:path h="2656871" w="6214903">
                <a:moveTo>
                  <a:pt x="0" y="0"/>
                </a:moveTo>
                <a:lnTo>
                  <a:pt x="6214903" y="0"/>
                </a:lnTo>
                <a:lnTo>
                  <a:pt x="6214903" y="2656871"/>
                </a:lnTo>
                <a:lnTo>
                  <a:pt x="0" y="26568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7221" y="5733717"/>
            <a:ext cx="6066350" cy="3524583"/>
          </a:xfrm>
          <a:custGeom>
            <a:avLst/>
            <a:gdLst/>
            <a:ahLst/>
            <a:cxnLst/>
            <a:rect r="r" b="b" t="t" l="l"/>
            <a:pathLst>
              <a:path h="3524583" w="6066350">
                <a:moveTo>
                  <a:pt x="0" y="0"/>
                </a:moveTo>
                <a:lnTo>
                  <a:pt x="6066349" y="0"/>
                </a:lnTo>
                <a:lnTo>
                  <a:pt x="6066349" y="3524583"/>
                </a:lnTo>
                <a:lnTo>
                  <a:pt x="0" y="35245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99300" y="1120605"/>
            <a:ext cx="9844491" cy="3445572"/>
          </a:xfrm>
          <a:custGeom>
            <a:avLst/>
            <a:gdLst/>
            <a:ahLst/>
            <a:cxnLst/>
            <a:rect r="r" b="b" t="t" l="l"/>
            <a:pathLst>
              <a:path h="3445572" w="9844491">
                <a:moveTo>
                  <a:pt x="0" y="0"/>
                </a:moveTo>
                <a:lnTo>
                  <a:pt x="9844491" y="0"/>
                </a:lnTo>
                <a:lnTo>
                  <a:pt x="9844491" y="3445572"/>
                </a:lnTo>
                <a:lnTo>
                  <a:pt x="0" y="3445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99300" y="5143500"/>
            <a:ext cx="9844491" cy="3987019"/>
          </a:xfrm>
          <a:custGeom>
            <a:avLst/>
            <a:gdLst/>
            <a:ahLst/>
            <a:cxnLst/>
            <a:rect r="r" b="b" t="t" l="l"/>
            <a:pathLst>
              <a:path h="3987019" w="9844491">
                <a:moveTo>
                  <a:pt x="0" y="0"/>
                </a:moveTo>
                <a:lnTo>
                  <a:pt x="9844491" y="0"/>
                </a:lnTo>
                <a:lnTo>
                  <a:pt x="9844491" y="3987019"/>
                </a:lnTo>
                <a:lnTo>
                  <a:pt x="0" y="39870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9921" y="2004717"/>
            <a:ext cx="6200065" cy="3138783"/>
          </a:xfrm>
          <a:custGeom>
            <a:avLst/>
            <a:gdLst/>
            <a:ahLst/>
            <a:cxnLst/>
            <a:rect r="r" b="b" t="t" l="l"/>
            <a:pathLst>
              <a:path h="3138783" w="6200065">
                <a:moveTo>
                  <a:pt x="0" y="0"/>
                </a:moveTo>
                <a:lnTo>
                  <a:pt x="6200065" y="0"/>
                </a:lnTo>
                <a:lnTo>
                  <a:pt x="6200065" y="3138783"/>
                </a:lnTo>
                <a:lnTo>
                  <a:pt x="0" y="3138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2055" y="6029325"/>
            <a:ext cx="7183479" cy="2810536"/>
          </a:xfrm>
          <a:custGeom>
            <a:avLst/>
            <a:gdLst/>
            <a:ahLst/>
            <a:cxnLst/>
            <a:rect r="r" b="b" t="t" l="l"/>
            <a:pathLst>
              <a:path h="2810536" w="7183479">
                <a:moveTo>
                  <a:pt x="0" y="0"/>
                </a:moveTo>
                <a:lnTo>
                  <a:pt x="7183478" y="0"/>
                </a:lnTo>
                <a:lnTo>
                  <a:pt x="7183478" y="2810536"/>
                </a:lnTo>
                <a:lnTo>
                  <a:pt x="0" y="28105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2425" y="1599713"/>
            <a:ext cx="15203150" cy="7658587"/>
          </a:xfrm>
          <a:custGeom>
            <a:avLst/>
            <a:gdLst/>
            <a:ahLst/>
            <a:cxnLst/>
            <a:rect r="r" b="b" t="t" l="l"/>
            <a:pathLst>
              <a:path h="7658587" w="15203150">
                <a:moveTo>
                  <a:pt x="0" y="0"/>
                </a:moveTo>
                <a:lnTo>
                  <a:pt x="15203150" y="0"/>
                </a:lnTo>
                <a:lnTo>
                  <a:pt x="15203150" y="7658587"/>
                </a:lnTo>
                <a:lnTo>
                  <a:pt x="0" y="7658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3858" y="389085"/>
            <a:ext cx="7315200" cy="1463040"/>
          </a:xfrm>
          <a:custGeom>
            <a:avLst/>
            <a:gdLst/>
            <a:ahLst/>
            <a:cxnLst/>
            <a:rect r="r" b="b" t="t" l="l"/>
            <a:pathLst>
              <a:path h="1463040" w="731520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49708" y="698677"/>
            <a:ext cx="11904493" cy="426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Esperança Garcia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Esperança Garcia foi uma brasileira, mulher negra escravizada, considerada a primeira mulher advogada do Brasil. Em 6 de setembro de 1770, Esperança Garcia enviou uma petição ao então presidente da Capitania de São José do Piauí, onde denuncia maus-tratos e abusos físicos contra ela, seu filho e outras pessoas no cativeiro, sofriam na Fazenda Algodões, no município de Oeiras, sertão piauiense.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83017" y="5143500"/>
            <a:ext cx="7315200" cy="1463040"/>
          </a:xfrm>
          <a:custGeom>
            <a:avLst/>
            <a:gdLst/>
            <a:ahLst/>
            <a:cxnLst/>
            <a:rect r="r" b="b" t="t" l="l"/>
            <a:pathLst>
              <a:path h="1463040" w="731520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69455" y="5399050"/>
            <a:ext cx="12342325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Luiz Gama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Negro, advogado, poeta, escritor e abolicionista, filho de Luiza Mahin, nasceu livre, mas foi vendido como escravizado pelo próprio pai aos 10 anos. Conseguiu sua própria liberdade após ser submetido à ilegítima e imoral escravidão. Dentre seus feitos como advogado e abolicionista, atuou na chamada "Questão Netto" (1869), a maior ação coletiva de libertação de escravizados conhecida nas Américas, quando Gama conseguiu a liberdade de 217 pessoas.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17259300" y="4965877"/>
            <a:ext cx="1091826" cy="8563342"/>
          </a:xfrm>
          <a:custGeom>
            <a:avLst/>
            <a:gdLst/>
            <a:ahLst/>
            <a:cxnLst/>
            <a:rect r="r" b="b" t="t" l="l"/>
            <a:pathLst>
              <a:path h="8563342" w="1091826">
                <a:moveTo>
                  <a:pt x="0" y="0"/>
                </a:moveTo>
                <a:lnTo>
                  <a:pt x="1091826" y="0"/>
                </a:lnTo>
                <a:lnTo>
                  <a:pt x="1091826" y="8563342"/>
                </a:lnTo>
                <a:lnTo>
                  <a:pt x="0" y="8563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33419" y="1028700"/>
            <a:ext cx="3821163" cy="1193190"/>
            <a:chOff x="0" y="0"/>
            <a:chExt cx="5094884" cy="1590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94884" cy="1590920"/>
            </a:xfrm>
            <a:custGeom>
              <a:avLst/>
              <a:gdLst/>
              <a:ahLst/>
              <a:cxnLst/>
              <a:rect r="r" b="b" t="t" l="l"/>
              <a:pathLst>
                <a:path h="1590920" w="5094884">
                  <a:moveTo>
                    <a:pt x="0" y="0"/>
                  </a:moveTo>
                  <a:lnTo>
                    <a:pt x="5094884" y="0"/>
                  </a:lnTo>
                  <a:lnTo>
                    <a:pt x="5094884" y="1590920"/>
                  </a:lnTo>
                  <a:lnTo>
                    <a:pt x="0" y="15909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5094884" cy="1714745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Conclusão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756496" y="2473038"/>
            <a:ext cx="16179606" cy="7526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Defensoria Pública deve ser compreendida como um direito.</a:t>
            </a:r>
          </a:p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Os serviços de assistência jurídica devem considerar as opressões que his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toricamente persistem na realidade brasileira.</a:t>
            </a:r>
          </a:p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acesso à justiça não significa somente a apresentação de demandas individuais perante o Poder Judiciário.</a:t>
            </a:r>
          </a:p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Esse é um aspecto fundamental e inafastável, que a Defensoria Pública também tem como dever.</a:t>
            </a:r>
          </a:p>
          <a:p>
            <a:pPr algn="l" marL="633413" indent="-316706" lvl="1">
              <a:lnSpc>
                <a:spcPts val="546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compreensão de acesso à justiça pela Defensoria Pública deve se basear na participação social, na importância da dimensão coletiva dos direitos, e na expansão dos mecanismos de justiça para além do sistema judicial.</a:t>
            </a:r>
          </a:p>
          <a:p>
            <a:pPr algn="l">
              <a:lnSpc>
                <a:spcPts val="546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14639" y="1894734"/>
            <a:ext cx="10058722" cy="978005"/>
            <a:chOff x="0" y="0"/>
            <a:chExt cx="13411630" cy="13040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411631" cy="1304007"/>
            </a:xfrm>
            <a:custGeom>
              <a:avLst/>
              <a:gdLst/>
              <a:ahLst/>
              <a:cxnLst/>
              <a:rect r="r" b="b" t="t" l="l"/>
              <a:pathLst>
                <a:path h="1304007" w="13411631">
                  <a:moveTo>
                    <a:pt x="0" y="0"/>
                  </a:moveTo>
                  <a:lnTo>
                    <a:pt x="13411631" y="0"/>
                  </a:lnTo>
                  <a:lnTo>
                    <a:pt x="13411631" y="1304007"/>
                  </a:lnTo>
                  <a:lnTo>
                    <a:pt x="0" y="1304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3411630" cy="14278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Fu</a:t>
              </a: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ndamento Constitucional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3161" y="3074160"/>
            <a:ext cx="16230600" cy="3411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D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efensoria Pública foi criada no artigo 134 da Constituição Federal. No texto original, ela é definida como "instituição essencial à função jurisdicional do Estado, incumbindo-lhe a orientação jurídica e a defesa, em todos os graus, dos necessitados, na forma da lei."</a:t>
            </a:r>
          </a:p>
          <a:p>
            <a:pPr algn="just">
              <a:lnSpc>
                <a:spcPts val="5460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41425" y="6333251"/>
            <a:ext cx="4582290" cy="3430396"/>
            <a:chOff x="0" y="0"/>
            <a:chExt cx="1206858" cy="9034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6858" cy="903479"/>
            </a:xfrm>
            <a:custGeom>
              <a:avLst/>
              <a:gdLst/>
              <a:ahLst/>
              <a:cxnLst/>
              <a:rect r="r" b="b" t="t" l="l"/>
              <a:pathLst>
                <a:path h="903479" w="1206858">
                  <a:moveTo>
                    <a:pt x="0" y="0"/>
                  </a:moveTo>
                  <a:lnTo>
                    <a:pt x="1206858" y="0"/>
                  </a:lnTo>
                  <a:lnTo>
                    <a:pt x="1206858" y="903479"/>
                  </a:lnTo>
                  <a:lnTo>
                    <a:pt x="0" y="903479"/>
                  </a:lnTo>
                  <a:close/>
                </a:path>
              </a:pathLst>
            </a:custGeom>
            <a:solidFill>
              <a:srgbClr val="F86614">
                <a:alpha val="6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206858" cy="932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25264" y="6695900"/>
            <a:ext cx="3953485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Instituição Essencial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Reconhecida constitucionalmente como fundamental ao funcionam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008955" y="6333251"/>
            <a:ext cx="4582290" cy="3430396"/>
            <a:chOff x="0" y="0"/>
            <a:chExt cx="1206858" cy="90347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06858" cy="903479"/>
            </a:xfrm>
            <a:custGeom>
              <a:avLst/>
              <a:gdLst/>
              <a:ahLst/>
              <a:cxnLst/>
              <a:rect r="r" b="b" t="t" l="l"/>
              <a:pathLst>
                <a:path h="903479" w="1206858">
                  <a:moveTo>
                    <a:pt x="0" y="0"/>
                  </a:moveTo>
                  <a:lnTo>
                    <a:pt x="1206858" y="0"/>
                  </a:lnTo>
                  <a:lnTo>
                    <a:pt x="1206858" y="903479"/>
                  </a:lnTo>
                  <a:lnTo>
                    <a:pt x="0" y="903479"/>
                  </a:lnTo>
                  <a:close/>
                </a:path>
              </a:pathLst>
            </a:custGeom>
            <a:solidFill>
              <a:srgbClr val="F86614">
                <a:alpha val="6000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206858" cy="932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091029" y="6771765"/>
            <a:ext cx="4418142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Função Jurisdicional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Parte integrante do sistema de justiça brasileiro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362770" y="6333251"/>
            <a:ext cx="4582290" cy="3430396"/>
            <a:chOff x="0" y="0"/>
            <a:chExt cx="1206858" cy="9034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6858" cy="903479"/>
            </a:xfrm>
            <a:custGeom>
              <a:avLst/>
              <a:gdLst/>
              <a:ahLst/>
              <a:cxnLst/>
              <a:rect r="r" b="b" t="t" l="l"/>
              <a:pathLst>
                <a:path h="903479" w="1206858">
                  <a:moveTo>
                    <a:pt x="0" y="0"/>
                  </a:moveTo>
                  <a:lnTo>
                    <a:pt x="1206858" y="0"/>
                  </a:lnTo>
                  <a:lnTo>
                    <a:pt x="1206858" y="903479"/>
                  </a:lnTo>
                  <a:lnTo>
                    <a:pt x="0" y="903479"/>
                  </a:lnTo>
                  <a:close/>
                </a:path>
              </a:pathLst>
            </a:custGeom>
            <a:solidFill>
              <a:srgbClr val="F86614">
                <a:alpha val="6000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206858" cy="932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1600895" y="6695900"/>
            <a:ext cx="4160379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Defesa dos Necessitados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Garantia de acesso à justiça para todos os cidadãos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44530" y="361107"/>
            <a:ext cx="13325236" cy="2581765"/>
          </a:xfrm>
          <a:custGeom>
            <a:avLst/>
            <a:gdLst/>
            <a:ahLst/>
            <a:cxnLst/>
            <a:rect r="r" b="b" t="t" l="l"/>
            <a:pathLst>
              <a:path h="2581765" w="13325236">
                <a:moveTo>
                  <a:pt x="0" y="0"/>
                </a:moveTo>
                <a:lnTo>
                  <a:pt x="13325236" y="0"/>
                </a:lnTo>
                <a:lnTo>
                  <a:pt x="13325236" y="2581764"/>
                </a:lnTo>
                <a:lnTo>
                  <a:pt x="0" y="2581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1058" y="3228621"/>
            <a:ext cx="9308131" cy="3513819"/>
          </a:xfrm>
          <a:custGeom>
            <a:avLst/>
            <a:gdLst/>
            <a:ahLst/>
            <a:cxnLst/>
            <a:rect r="r" b="b" t="t" l="l"/>
            <a:pathLst>
              <a:path h="3513819" w="9308131">
                <a:moveTo>
                  <a:pt x="0" y="0"/>
                </a:moveTo>
                <a:lnTo>
                  <a:pt x="9308131" y="0"/>
                </a:lnTo>
                <a:lnTo>
                  <a:pt x="9308131" y="3513820"/>
                </a:lnTo>
                <a:lnTo>
                  <a:pt x="0" y="3513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01055" y="3228621"/>
            <a:ext cx="8168711" cy="3992458"/>
          </a:xfrm>
          <a:custGeom>
            <a:avLst/>
            <a:gdLst/>
            <a:ahLst/>
            <a:cxnLst/>
            <a:rect r="r" b="b" t="t" l="l"/>
            <a:pathLst>
              <a:path h="3992458" w="8168711">
                <a:moveTo>
                  <a:pt x="0" y="0"/>
                </a:moveTo>
                <a:lnTo>
                  <a:pt x="8168711" y="0"/>
                </a:lnTo>
                <a:lnTo>
                  <a:pt x="8168711" y="3992458"/>
                </a:lnTo>
                <a:lnTo>
                  <a:pt x="0" y="399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1058" y="7028191"/>
            <a:ext cx="8311754" cy="3116908"/>
          </a:xfrm>
          <a:custGeom>
            <a:avLst/>
            <a:gdLst/>
            <a:ahLst/>
            <a:cxnLst/>
            <a:rect r="r" b="b" t="t" l="l"/>
            <a:pathLst>
              <a:path h="3116908" w="8311754">
                <a:moveTo>
                  <a:pt x="0" y="0"/>
                </a:moveTo>
                <a:lnTo>
                  <a:pt x="8311754" y="0"/>
                </a:lnTo>
                <a:lnTo>
                  <a:pt x="8311754" y="3116907"/>
                </a:lnTo>
                <a:lnTo>
                  <a:pt x="0" y="3116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7506829"/>
            <a:ext cx="8628732" cy="2243470"/>
          </a:xfrm>
          <a:custGeom>
            <a:avLst/>
            <a:gdLst/>
            <a:ahLst/>
            <a:cxnLst/>
            <a:rect r="r" b="b" t="t" l="l"/>
            <a:pathLst>
              <a:path h="2243470" w="8628732">
                <a:moveTo>
                  <a:pt x="0" y="0"/>
                </a:moveTo>
                <a:lnTo>
                  <a:pt x="8628732" y="0"/>
                </a:lnTo>
                <a:lnTo>
                  <a:pt x="8628732" y="2243470"/>
                </a:lnTo>
                <a:lnTo>
                  <a:pt x="0" y="22434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05682" y="522279"/>
            <a:ext cx="12407687" cy="4218614"/>
          </a:xfrm>
          <a:custGeom>
            <a:avLst/>
            <a:gdLst/>
            <a:ahLst/>
            <a:cxnLst/>
            <a:rect r="r" b="b" t="t" l="l"/>
            <a:pathLst>
              <a:path h="4218614" w="12407687">
                <a:moveTo>
                  <a:pt x="0" y="0"/>
                </a:moveTo>
                <a:lnTo>
                  <a:pt x="12407687" y="0"/>
                </a:lnTo>
                <a:lnTo>
                  <a:pt x="12407687" y="4218614"/>
                </a:lnTo>
                <a:lnTo>
                  <a:pt x="0" y="421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161" y="5744769"/>
            <a:ext cx="8185449" cy="2803516"/>
          </a:xfrm>
          <a:custGeom>
            <a:avLst/>
            <a:gdLst/>
            <a:ahLst/>
            <a:cxnLst/>
            <a:rect r="r" b="b" t="t" l="l"/>
            <a:pathLst>
              <a:path h="2803516" w="8185449">
                <a:moveTo>
                  <a:pt x="0" y="0"/>
                </a:moveTo>
                <a:lnTo>
                  <a:pt x="8185449" y="0"/>
                </a:lnTo>
                <a:lnTo>
                  <a:pt x="8185449" y="2803516"/>
                </a:lnTo>
                <a:lnTo>
                  <a:pt x="0" y="2803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5946620"/>
            <a:ext cx="8766439" cy="2399813"/>
          </a:xfrm>
          <a:custGeom>
            <a:avLst/>
            <a:gdLst/>
            <a:ahLst/>
            <a:cxnLst/>
            <a:rect r="r" b="b" t="t" l="l"/>
            <a:pathLst>
              <a:path h="2399813" w="8766439">
                <a:moveTo>
                  <a:pt x="0" y="0"/>
                </a:moveTo>
                <a:lnTo>
                  <a:pt x="8766439" y="0"/>
                </a:lnTo>
                <a:lnTo>
                  <a:pt x="8766439" y="2399813"/>
                </a:lnTo>
                <a:lnTo>
                  <a:pt x="0" y="2399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82311" y="-565024"/>
            <a:ext cx="11876989" cy="1988345"/>
            <a:chOff x="0" y="0"/>
            <a:chExt cx="15835985" cy="26511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35985" cy="2651126"/>
            </a:xfrm>
            <a:custGeom>
              <a:avLst/>
              <a:gdLst/>
              <a:ahLst/>
              <a:cxnLst/>
              <a:rect r="r" b="b" t="t" l="l"/>
              <a:pathLst>
                <a:path h="2651126" w="15835985">
                  <a:moveTo>
                    <a:pt x="0" y="0"/>
                  </a:moveTo>
                  <a:lnTo>
                    <a:pt x="15835985" y="0"/>
                  </a:lnTo>
                  <a:lnTo>
                    <a:pt x="15835985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5835985" cy="277495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L</a:t>
              </a:r>
              <a:r>
                <a:rPr lang="en-US" b="true" sz="4500" spc="675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ei Complementar nº 132 (2009)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1074453" y="926030"/>
            <a:ext cx="2387047" cy="18721940"/>
          </a:xfrm>
          <a:custGeom>
            <a:avLst/>
            <a:gdLst/>
            <a:ahLst/>
            <a:cxnLst/>
            <a:rect r="r" b="b" t="t" l="l"/>
            <a:pathLst>
              <a:path h="18721940" w="2387047">
                <a:moveTo>
                  <a:pt x="0" y="0"/>
                </a:moveTo>
                <a:lnTo>
                  <a:pt x="2387047" y="0"/>
                </a:lnTo>
                <a:lnTo>
                  <a:pt x="2387047" y="18721940"/>
                </a:lnTo>
                <a:lnTo>
                  <a:pt x="0" y="1872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87070" y="3267307"/>
            <a:ext cx="16172230" cy="557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4"/>
              </a:lnSpc>
            </a:pPr>
            <a:r>
              <a:rPr lang="en-US" sz="3500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Ampl</a:t>
            </a: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iação das Atribuições: 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lei detalhou a atuação da Defensoria Pública, incluindo a defesa de direitos individuais, coletivos e difusos.</a:t>
            </a:r>
          </a:p>
          <a:p>
            <a:pPr algn="just">
              <a:lnSpc>
                <a:spcPts val="4914"/>
              </a:lnSpc>
            </a:pPr>
          </a:p>
          <a:p>
            <a:pPr algn="just">
              <a:lnSpc>
                <a:spcPts val="4914"/>
              </a:lnSpc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Modernização Institucional: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Estabeleceu novos parâmetros para o funcionamento e organização da instituição em todo o território nacional.</a:t>
            </a:r>
          </a:p>
          <a:p>
            <a:pPr algn="just">
              <a:lnSpc>
                <a:spcPts val="4914"/>
              </a:lnSpc>
            </a:pPr>
          </a:p>
          <a:p>
            <a:pPr algn="just">
              <a:lnSpc>
                <a:spcPts val="4914"/>
              </a:lnSpc>
            </a:pPr>
            <a:r>
              <a:rPr lang="en-US" b="true" sz="35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Fortalecimento da Autonomia:</a:t>
            </a:r>
            <a:r>
              <a:rPr lang="en-US" sz="3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Conferiu maior independência funcional e administrativa à Defensoria Pública.</a:t>
            </a:r>
          </a:p>
          <a:p>
            <a:pPr algn="just">
              <a:lnSpc>
                <a:spcPts val="491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11196347" y="7518487"/>
            <a:ext cx="7315200" cy="3730752"/>
          </a:xfrm>
          <a:custGeom>
            <a:avLst/>
            <a:gdLst/>
            <a:ahLst/>
            <a:cxnLst/>
            <a:rect r="r" b="b" t="t" l="l"/>
            <a:pathLst>
              <a:path h="3730752" w="7315200">
                <a:moveTo>
                  <a:pt x="0" y="0"/>
                </a:moveTo>
                <a:lnTo>
                  <a:pt x="7315200" y="0"/>
                </a:lnTo>
                <a:lnTo>
                  <a:pt x="7315200" y="3730752"/>
                </a:lnTo>
                <a:lnTo>
                  <a:pt x="0" y="373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433940" y="1534435"/>
            <a:ext cx="19997064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Essa lei alterou a Lei Orgânica da Defensoria Pública da União  (Lei Complementar nº 80/1994).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Suas principais inovações incluem: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61844" y="8355013"/>
            <a:ext cx="5184207" cy="175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Esta lei representou um marco na evolução da Defensoria Pública, expandindo significativamente seu escopo de atuação e fortalecendo sua capacidade de promover o acesso à justiça.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52569" y="1120605"/>
            <a:ext cx="12982861" cy="916116"/>
            <a:chOff x="0" y="0"/>
            <a:chExt cx="17310482" cy="1221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10481" cy="1221488"/>
            </a:xfrm>
            <a:custGeom>
              <a:avLst/>
              <a:gdLst/>
              <a:ahLst/>
              <a:cxnLst/>
              <a:rect r="r" b="b" t="t" l="l"/>
              <a:pathLst>
                <a:path h="1221488" w="17310481">
                  <a:moveTo>
                    <a:pt x="0" y="0"/>
                  </a:moveTo>
                  <a:lnTo>
                    <a:pt x="17310481" y="0"/>
                  </a:lnTo>
                  <a:lnTo>
                    <a:pt x="17310481" y="1221488"/>
                  </a:lnTo>
                  <a:lnTo>
                    <a:pt x="0" y="1221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7310482" cy="134531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80"/>
                </a:lnSpc>
              </a:pP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Ou</a:t>
              </a:r>
              <a:r>
                <a:rPr lang="en-US" b="true" sz="4500" spc="75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vidoria Externa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936102" y="-158062"/>
            <a:ext cx="1351898" cy="10603124"/>
          </a:xfrm>
          <a:custGeom>
            <a:avLst/>
            <a:gdLst/>
            <a:ahLst/>
            <a:cxnLst/>
            <a:rect r="r" b="b" t="t" l="l"/>
            <a:pathLst>
              <a:path h="10603124" w="1351898">
                <a:moveTo>
                  <a:pt x="0" y="0"/>
                </a:moveTo>
                <a:lnTo>
                  <a:pt x="1351898" y="0"/>
                </a:lnTo>
                <a:lnTo>
                  <a:pt x="1351898" y="10603124"/>
                </a:lnTo>
                <a:lnTo>
                  <a:pt x="0" y="1060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6791338">
            <a:off x="151254" y="8041433"/>
            <a:ext cx="1754891" cy="1002336"/>
          </a:xfrm>
          <a:custGeom>
            <a:avLst/>
            <a:gdLst/>
            <a:ahLst/>
            <a:cxnLst/>
            <a:rect r="r" b="b" t="t" l="l"/>
            <a:pathLst>
              <a:path h="1002336" w="1754891">
                <a:moveTo>
                  <a:pt x="1754892" y="0"/>
                </a:moveTo>
                <a:lnTo>
                  <a:pt x="0" y="0"/>
                </a:lnTo>
                <a:lnTo>
                  <a:pt x="0" y="1002335"/>
                </a:lnTo>
                <a:lnTo>
                  <a:pt x="1754892" y="1002335"/>
                </a:lnTo>
                <a:lnTo>
                  <a:pt x="17548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36459" y="3529755"/>
            <a:ext cx="7836622" cy="3843786"/>
            <a:chOff x="0" y="0"/>
            <a:chExt cx="2063966" cy="10123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63966" cy="1012355"/>
            </a:xfrm>
            <a:custGeom>
              <a:avLst/>
              <a:gdLst/>
              <a:ahLst/>
              <a:cxnLst/>
              <a:rect r="r" b="b" t="t" l="l"/>
              <a:pathLst>
                <a:path h="1012355" w="2063966">
                  <a:moveTo>
                    <a:pt x="0" y="0"/>
                  </a:moveTo>
                  <a:lnTo>
                    <a:pt x="2063966" y="0"/>
                  </a:lnTo>
                  <a:lnTo>
                    <a:pt x="2063966" y="1012355"/>
                  </a:lnTo>
                  <a:lnTo>
                    <a:pt x="0" y="1012355"/>
                  </a:lnTo>
                  <a:close/>
                </a:path>
              </a:pathLst>
            </a:custGeom>
            <a:solidFill>
              <a:srgbClr val="F86614">
                <a:alpha val="6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063966" cy="1040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17160" y="3814425"/>
            <a:ext cx="7186335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Características Institucionais:</a:t>
            </a:r>
          </a:p>
          <a:p>
            <a:pPr algn="just">
              <a:lnSpc>
                <a:spcPts val="2999"/>
              </a:lnSpc>
            </a:pPr>
          </a:p>
          <a:p>
            <a:pPr algn="just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Mandato</a:t>
            </a: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O mandato do ouvidor-geral é de dois anos, permitindo uma única recondução</a:t>
            </a:r>
          </a:p>
          <a:p>
            <a:pPr algn="just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Estabilidade</a:t>
            </a: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Proporciona estabilidade para a atuação e garante renovação periódica</a:t>
            </a:r>
          </a:p>
          <a:p>
            <a:pPr algn="just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Participação</a:t>
            </a: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: O ouvidor-geral é membro nato do Conselho Superior da Defensoria Pública</a:t>
            </a:r>
          </a:p>
          <a:p>
            <a:pPr algn="just">
              <a:lnSpc>
                <a:spcPts val="2999"/>
              </a:lnSpc>
            </a:pPr>
          </a:p>
          <a:p>
            <a:pPr algn="just">
              <a:lnSpc>
                <a:spcPts val="299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918625" y="1960521"/>
            <a:ext cx="10450749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</a:t>
            </a: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Defensoria Pública é o único órgão do Sistema de Justiça que conta com ouvidoria externa.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686280" y="3529755"/>
            <a:ext cx="7836622" cy="3843786"/>
            <a:chOff x="0" y="0"/>
            <a:chExt cx="2063966" cy="10123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63966" cy="1012355"/>
            </a:xfrm>
            <a:custGeom>
              <a:avLst/>
              <a:gdLst/>
              <a:ahLst/>
              <a:cxnLst/>
              <a:rect r="r" b="b" t="t" l="l"/>
              <a:pathLst>
                <a:path h="1012355" w="2063966">
                  <a:moveTo>
                    <a:pt x="0" y="0"/>
                  </a:moveTo>
                  <a:lnTo>
                    <a:pt x="2063966" y="0"/>
                  </a:lnTo>
                  <a:lnTo>
                    <a:pt x="2063966" y="1012355"/>
                  </a:lnTo>
                  <a:lnTo>
                    <a:pt x="0" y="1012355"/>
                  </a:lnTo>
                  <a:close/>
                </a:path>
              </a:pathLst>
            </a:custGeom>
            <a:solidFill>
              <a:srgbClr val="FD563E">
                <a:alpha val="6000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063966" cy="1040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598579" y="3892723"/>
            <a:ext cx="8012024" cy="30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Funções e Atribuições: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Controle Social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Canal direto de comunicação entre sociedade e Defensoria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Recebimento de Demandas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Sugestões, reclamações e denúncias da população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21571" y="8395950"/>
            <a:ext cx="14644858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ouvidoria tem a função de receber e encaminhar sugestões, reclamações e denúncias da população, além de promover o diálogo entre a Defensoria Pública e a sociedade civil. É um canal de controle social e um importante instrumento para democratização de aprimoramento da atuação da instituição.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6829" y="1273015"/>
            <a:ext cx="16794343" cy="916773"/>
            <a:chOff x="0" y="0"/>
            <a:chExt cx="22392457" cy="12223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392456" cy="1222364"/>
            </a:xfrm>
            <a:custGeom>
              <a:avLst/>
              <a:gdLst/>
              <a:ahLst/>
              <a:cxnLst/>
              <a:rect r="r" b="b" t="t" l="l"/>
              <a:pathLst>
                <a:path h="1222364" w="22392456">
                  <a:moveTo>
                    <a:pt x="0" y="0"/>
                  </a:moveTo>
                  <a:lnTo>
                    <a:pt x="22392456" y="0"/>
                  </a:lnTo>
                  <a:lnTo>
                    <a:pt x="22392456" y="1222364"/>
                  </a:lnTo>
                  <a:lnTo>
                    <a:pt x="0" y="12223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2392457" cy="1346189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79"/>
                </a:lnSpc>
              </a:pPr>
              <a:r>
                <a:rPr lang="en-US" b="true" sz="4499" spc="96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Emenda Constitucional 80/2014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21307349" y="3719052"/>
            <a:ext cx="1485434" cy="11650461"/>
          </a:xfrm>
          <a:custGeom>
            <a:avLst/>
            <a:gdLst/>
            <a:ahLst/>
            <a:cxnLst/>
            <a:rect r="r" b="b" t="t" l="l"/>
            <a:pathLst>
              <a:path h="11650461" w="1485434">
                <a:moveTo>
                  <a:pt x="0" y="0"/>
                </a:moveTo>
                <a:lnTo>
                  <a:pt x="1485434" y="0"/>
                </a:lnTo>
                <a:lnTo>
                  <a:pt x="1485434" y="11650462"/>
                </a:lnTo>
                <a:lnTo>
                  <a:pt x="0" y="1165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1698941" y="5143500"/>
            <a:ext cx="15436833" cy="0"/>
          </a:xfrm>
          <a:prstGeom prst="line">
            <a:avLst/>
          </a:prstGeom>
          <a:ln cap="flat" w="66675">
            <a:solidFill>
              <a:srgbClr val="F8661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2641103" y="4771525"/>
            <a:ext cx="774566" cy="743950"/>
            <a:chOff x="0" y="0"/>
            <a:chExt cx="204001" cy="1959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4001" cy="195937"/>
            </a:xfrm>
            <a:custGeom>
              <a:avLst/>
              <a:gdLst/>
              <a:ahLst/>
              <a:cxnLst/>
              <a:rect r="r" b="b" t="t" l="l"/>
              <a:pathLst>
                <a:path h="195937" w="204001">
                  <a:moveTo>
                    <a:pt x="0" y="0"/>
                  </a:moveTo>
                  <a:lnTo>
                    <a:pt x="204001" y="0"/>
                  </a:lnTo>
                  <a:lnTo>
                    <a:pt x="204001" y="195937"/>
                  </a:lnTo>
                  <a:lnTo>
                    <a:pt x="0" y="195937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04001" cy="243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698941" y="2113588"/>
            <a:ext cx="14890118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Esta</a:t>
            </a:r>
            <a:r>
              <a:rPr lang="en-U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emenda foi um grande avanço institucional para a Defensoria Pública desde 1988.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14874808" y="4771525"/>
            <a:ext cx="774566" cy="743950"/>
            <a:chOff x="0" y="0"/>
            <a:chExt cx="204001" cy="19593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001" cy="195937"/>
            </a:xfrm>
            <a:custGeom>
              <a:avLst/>
              <a:gdLst/>
              <a:ahLst/>
              <a:cxnLst/>
              <a:rect r="r" b="b" t="t" l="l"/>
              <a:pathLst>
                <a:path h="195937" w="204001">
                  <a:moveTo>
                    <a:pt x="0" y="0"/>
                  </a:moveTo>
                  <a:lnTo>
                    <a:pt x="204001" y="0"/>
                  </a:lnTo>
                  <a:lnTo>
                    <a:pt x="204001" y="195937"/>
                  </a:lnTo>
                  <a:lnTo>
                    <a:pt x="0" y="195937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204001" cy="243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756717" y="4771525"/>
            <a:ext cx="774566" cy="743950"/>
            <a:chOff x="0" y="0"/>
            <a:chExt cx="204001" cy="1959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4001" cy="195937"/>
            </a:xfrm>
            <a:custGeom>
              <a:avLst/>
              <a:gdLst/>
              <a:ahLst/>
              <a:cxnLst/>
              <a:rect r="r" b="b" t="t" l="l"/>
              <a:pathLst>
                <a:path h="195937" w="204001">
                  <a:moveTo>
                    <a:pt x="0" y="0"/>
                  </a:moveTo>
                  <a:lnTo>
                    <a:pt x="204001" y="0"/>
                  </a:lnTo>
                  <a:lnTo>
                    <a:pt x="204001" y="195937"/>
                  </a:lnTo>
                  <a:lnTo>
                    <a:pt x="0" y="195937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204001" cy="2435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-429994" y="3918806"/>
            <a:ext cx="6916760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1988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Criação da Defensoria Pública na Constituição Federal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05512" y="5667875"/>
            <a:ext cx="6276975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2014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Promulgação da EC 80 - Marco de fortalecimento institucional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00138" y="3639498"/>
            <a:ext cx="5523906" cy="954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2022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Prazo limite para implementação em todas as unidades jurisdicionais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641103" y="7269680"/>
            <a:ext cx="5739403" cy="2726290"/>
            <a:chOff x="0" y="0"/>
            <a:chExt cx="1511612" cy="71803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11612" cy="718035"/>
            </a:xfrm>
            <a:custGeom>
              <a:avLst/>
              <a:gdLst/>
              <a:ahLst/>
              <a:cxnLst/>
              <a:rect r="r" b="b" t="t" l="l"/>
              <a:pathLst>
                <a:path h="718035" w="1511612">
                  <a:moveTo>
                    <a:pt x="0" y="0"/>
                  </a:moveTo>
                  <a:lnTo>
                    <a:pt x="1511612" y="0"/>
                  </a:lnTo>
                  <a:lnTo>
                    <a:pt x="1511612" y="718035"/>
                  </a:lnTo>
                  <a:lnTo>
                    <a:pt x="0" y="718035"/>
                  </a:lnTo>
                  <a:close/>
                </a:path>
              </a:pathLst>
            </a:custGeom>
            <a:solidFill>
              <a:srgbClr val="06AC5D">
                <a:alpha val="6000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28575"/>
              <a:ext cx="1511612" cy="746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2723515" y="7512049"/>
            <a:ext cx="5574579" cy="218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Prazo Estabelecido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EC 80 fixou o prazo de 8 anos para que a União, os estados e o Distrito Federal lotassem defensores públicos em todas as unidades jurisdicionais.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0005487" y="7269680"/>
            <a:ext cx="4989303" cy="2726290"/>
            <a:chOff x="0" y="0"/>
            <a:chExt cx="1314055" cy="71803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14055" cy="718035"/>
            </a:xfrm>
            <a:custGeom>
              <a:avLst/>
              <a:gdLst/>
              <a:ahLst/>
              <a:cxnLst/>
              <a:rect r="r" b="b" t="t" l="l"/>
              <a:pathLst>
                <a:path h="718035" w="1314055">
                  <a:moveTo>
                    <a:pt x="0" y="0"/>
                  </a:moveTo>
                  <a:lnTo>
                    <a:pt x="1314055" y="0"/>
                  </a:lnTo>
                  <a:lnTo>
                    <a:pt x="1314055" y="718035"/>
                  </a:lnTo>
                  <a:lnTo>
                    <a:pt x="0" y="718035"/>
                  </a:lnTo>
                  <a:close/>
                </a:path>
              </a:pathLst>
            </a:custGeom>
            <a:solidFill>
              <a:srgbClr val="06AC5D">
                <a:alpha val="6000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1314055" cy="7466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0082459" y="7512049"/>
            <a:ext cx="4835359" cy="218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Cobertura Nacional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Garantia de presença da Defensoria Pública em todo o território nacional, assegurando acesso universal à justiça.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4911" y="1327319"/>
            <a:ext cx="15784389" cy="916115"/>
            <a:chOff x="0" y="0"/>
            <a:chExt cx="21045852" cy="12214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045852" cy="1221487"/>
            </a:xfrm>
            <a:custGeom>
              <a:avLst/>
              <a:gdLst/>
              <a:ahLst/>
              <a:cxnLst/>
              <a:rect r="r" b="b" t="t" l="l"/>
              <a:pathLst>
                <a:path h="1221487" w="21045852">
                  <a:moveTo>
                    <a:pt x="0" y="0"/>
                  </a:moveTo>
                  <a:lnTo>
                    <a:pt x="21045852" y="0"/>
                  </a:lnTo>
                  <a:lnTo>
                    <a:pt x="21045852" y="1221487"/>
                  </a:lnTo>
                  <a:lnTo>
                    <a:pt x="0" y="12214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1045852" cy="134531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6479"/>
                </a:lnSpc>
              </a:pPr>
              <a:r>
                <a:rPr lang="en-US" b="true" sz="4499" spc="96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Te</a:t>
              </a:r>
              <a:r>
                <a:rPr lang="en-US" b="true" sz="4499" spc="96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xto Constitucional Atual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39056" y="7409246"/>
            <a:ext cx="4262267" cy="2123807"/>
            <a:chOff x="0" y="0"/>
            <a:chExt cx="1233419" cy="6145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3419" cy="614590"/>
            </a:xfrm>
            <a:custGeom>
              <a:avLst/>
              <a:gdLst/>
              <a:ahLst/>
              <a:cxnLst/>
              <a:rect r="r" b="b" t="t" l="l"/>
              <a:pathLst>
                <a:path h="614590" w="1233419">
                  <a:moveTo>
                    <a:pt x="0" y="0"/>
                  </a:moveTo>
                  <a:lnTo>
                    <a:pt x="1233419" y="0"/>
                  </a:lnTo>
                  <a:lnTo>
                    <a:pt x="1233419" y="614590"/>
                  </a:lnTo>
                  <a:lnTo>
                    <a:pt x="0" y="614590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33419" cy="671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Defesa Integral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Proteção judicial e extrajudicial de direitos individuais e coletivo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453973" y="4921724"/>
            <a:ext cx="5279955" cy="2123807"/>
            <a:chOff x="0" y="0"/>
            <a:chExt cx="1527919" cy="61459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27919" cy="614590"/>
            </a:xfrm>
            <a:custGeom>
              <a:avLst/>
              <a:gdLst/>
              <a:ahLst/>
              <a:cxnLst/>
              <a:rect r="r" b="b" t="t" l="l"/>
              <a:pathLst>
                <a:path h="614590" w="1527919">
                  <a:moveTo>
                    <a:pt x="0" y="0"/>
                  </a:moveTo>
                  <a:lnTo>
                    <a:pt x="1527919" y="0"/>
                  </a:lnTo>
                  <a:lnTo>
                    <a:pt x="1527919" y="614590"/>
                  </a:lnTo>
                  <a:lnTo>
                    <a:pt x="0" y="614590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527919" cy="671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Promoção dos Di</a:t>
              </a:r>
              <a:r>
                <a:rPr lang="en-US" sz="2499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reitos Humanos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Atuação ativa na defesa e promoção dos direitos fundamentais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445965" y="7409246"/>
            <a:ext cx="4262267" cy="2123807"/>
            <a:chOff x="0" y="0"/>
            <a:chExt cx="1233419" cy="6145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33419" cy="614590"/>
            </a:xfrm>
            <a:custGeom>
              <a:avLst/>
              <a:gdLst/>
              <a:ahLst/>
              <a:cxnLst/>
              <a:rect r="r" b="b" t="t" l="l"/>
              <a:pathLst>
                <a:path h="614590" w="1233419">
                  <a:moveTo>
                    <a:pt x="0" y="0"/>
                  </a:moveTo>
                  <a:lnTo>
                    <a:pt x="1233419" y="0"/>
                  </a:lnTo>
                  <a:lnTo>
                    <a:pt x="1233419" y="614590"/>
                  </a:lnTo>
                  <a:lnTo>
                    <a:pt x="0" y="614590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233419" cy="671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Gratuidade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Serviços p</a:t>
              </a:r>
              <a:r>
                <a:rPr lang="en-US" sz="2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restados de forma completamente gratuita aos necessitados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25805" y="4958277"/>
            <a:ext cx="4262267" cy="2123807"/>
            <a:chOff x="0" y="0"/>
            <a:chExt cx="1233419" cy="6145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33419" cy="614590"/>
            </a:xfrm>
            <a:custGeom>
              <a:avLst/>
              <a:gdLst/>
              <a:ahLst/>
              <a:cxnLst/>
              <a:rect r="r" b="b" t="t" l="l"/>
              <a:pathLst>
                <a:path h="614590" w="1233419">
                  <a:moveTo>
                    <a:pt x="0" y="0"/>
                  </a:moveTo>
                  <a:lnTo>
                    <a:pt x="1233419" y="0"/>
                  </a:lnTo>
                  <a:lnTo>
                    <a:pt x="1233419" y="614590"/>
                  </a:lnTo>
                  <a:lnTo>
                    <a:pt x="0" y="614590"/>
                  </a:lnTo>
                  <a:close/>
                </a:path>
              </a:pathLst>
            </a:custGeom>
            <a:solidFill>
              <a:srgbClr val="F8661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233419" cy="671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Orientação Jurídica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Prestação de informações e esclarecimentos sobre direitos e deveres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2130024" y="4767559"/>
            <a:ext cx="1406513" cy="4114800"/>
          </a:xfrm>
          <a:custGeom>
            <a:avLst/>
            <a:gdLst/>
            <a:ahLst/>
            <a:cxnLst/>
            <a:rect r="r" b="b" t="t" l="l"/>
            <a:pathLst>
              <a:path h="4114800" w="1406513">
                <a:moveTo>
                  <a:pt x="0" y="0"/>
                </a:moveTo>
                <a:lnTo>
                  <a:pt x="1406513" y="0"/>
                </a:lnTo>
                <a:lnTo>
                  <a:pt x="1406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4538" y="2148184"/>
            <a:ext cx="15838923" cy="240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Art. 134. A Def</a:t>
            </a: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ensoria Pública é instituição permanente, essencial à função jurisdicional do Estado, incumbindo-lhe, como expressão e instrumento do regime democrático, fundamentalmente, a orientação jurídica, a promoção dos direitos humanos e a defesa, em todos os graus, judicial e extrajudicial, dos direitos individuais e coletivos, de forma integral e gratuita, aos necessitados, na forma do inciso LXXIV do art. 5º desta Constituição.</a:t>
            </a:r>
          </a:p>
          <a:p>
            <a:pPr algn="just">
              <a:lnSpc>
                <a:spcPts val="389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3149199" y="5732709"/>
            <a:ext cx="4757188" cy="2632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Defensoria Pública representa um pilar fundamental do Estado Democrático de Direito, garantindo que o acesso à justiça seja uma realidade para todos os cidadãos brasileiros.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161" y="429148"/>
            <a:ext cx="3171484" cy="691457"/>
          </a:xfrm>
          <a:custGeom>
            <a:avLst/>
            <a:gdLst/>
            <a:ahLst/>
            <a:cxnLst/>
            <a:rect r="r" b="b" t="t" l="l"/>
            <a:pathLst>
              <a:path h="691457" w="3171484">
                <a:moveTo>
                  <a:pt x="0" y="0"/>
                </a:moveTo>
                <a:lnTo>
                  <a:pt x="3171484" y="0"/>
                </a:lnTo>
                <a:lnTo>
                  <a:pt x="3171484" y="691457"/>
                </a:lnTo>
                <a:lnTo>
                  <a:pt x="0" y="6914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4970" y="429148"/>
            <a:ext cx="11301259" cy="3531643"/>
          </a:xfrm>
          <a:custGeom>
            <a:avLst/>
            <a:gdLst/>
            <a:ahLst/>
            <a:cxnLst/>
            <a:rect r="r" b="b" t="t" l="l"/>
            <a:pathLst>
              <a:path h="3531643" w="11301259">
                <a:moveTo>
                  <a:pt x="0" y="0"/>
                </a:moveTo>
                <a:lnTo>
                  <a:pt x="11301259" y="0"/>
                </a:lnTo>
                <a:lnTo>
                  <a:pt x="11301259" y="3531643"/>
                </a:lnTo>
                <a:lnTo>
                  <a:pt x="0" y="35316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94970" y="4429035"/>
            <a:ext cx="11301259" cy="2373264"/>
          </a:xfrm>
          <a:custGeom>
            <a:avLst/>
            <a:gdLst/>
            <a:ahLst/>
            <a:cxnLst/>
            <a:rect r="r" b="b" t="t" l="l"/>
            <a:pathLst>
              <a:path h="2373264" w="11301259">
                <a:moveTo>
                  <a:pt x="0" y="0"/>
                </a:moveTo>
                <a:lnTo>
                  <a:pt x="11301259" y="0"/>
                </a:lnTo>
                <a:lnTo>
                  <a:pt x="11301259" y="2373265"/>
                </a:lnTo>
                <a:lnTo>
                  <a:pt x="0" y="2373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94970" y="7270544"/>
            <a:ext cx="11301259" cy="2655796"/>
          </a:xfrm>
          <a:custGeom>
            <a:avLst/>
            <a:gdLst/>
            <a:ahLst/>
            <a:cxnLst/>
            <a:rect r="r" b="b" t="t" l="l"/>
            <a:pathLst>
              <a:path h="2655796" w="11301259">
                <a:moveTo>
                  <a:pt x="0" y="0"/>
                </a:moveTo>
                <a:lnTo>
                  <a:pt x="11301259" y="0"/>
                </a:lnTo>
                <a:lnTo>
                  <a:pt x="11301259" y="2655796"/>
                </a:lnTo>
                <a:lnTo>
                  <a:pt x="0" y="26557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265" y="2194970"/>
            <a:ext cx="6243201" cy="2918696"/>
          </a:xfrm>
          <a:custGeom>
            <a:avLst/>
            <a:gdLst/>
            <a:ahLst/>
            <a:cxnLst/>
            <a:rect r="r" b="b" t="t" l="l"/>
            <a:pathLst>
              <a:path h="2918696" w="6243201">
                <a:moveTo>
                  <a:pt x="0" y="0"/>
                </a:moveTo>
                <a:lnTo>
                  <a:pt x="6243201" y="0"/>
                </a:lnTo>
                <a:lnTo>
                  <a:pt x="6243201" y="2918696"/>
                </a:lnTo>
                <a:lnTo>
                  <a:pt x="0" y="2918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4004" y="5615668"/>
            <a:ext cx="5915723" cy="4436792"/>
          </a:xfrm>
          <a:custGeom>
            <a:avLst/>
            <a:gdLst/>
            <a:ahLst/>
            <a:cxnLst/>
            <a:rect r="r" b="b" t="t" l="l"/>
            <a:pathLst>
              <a:path h="4436792" w="5915723">
                <a:moveTo>
                  <a:pt x="0" y="0"/>
                </a:moveTo>
                <a:lnTo>
                  <a:pt x="5915723" y="0"/>
                </a:lnTo>
                <a:lnTo>
                  <a:pt x="5915723" y="4436792"/>
                </a:lnTo>
                <a:lnTo>
                  <a:pt x="0" y="44367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DAG0IdkC9dw</dc:identifier>
  <dcterms:modified xsi:type="dcterms:W3CDTF">2011-08-01T06:04:30Z</dcterms:modified>
  <cp:revision>1</cp:revision>
  <dc:title>Ronan</dc:title>
</cp:coreProperties>
</file>